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36" r:id="rId3"/>
    <p:sldId id="257" r:id="rId4"/>
    <p:sldId id="323" r:id="rId5"/>
    <p:sldId id="335" r:id="rId6"/>
    <p:sldId id="259" r:id="rId7"/>
    <p:sldId id="324" r:id="rId8"/>
    <p:sldId id="337" r:id="rId9"/>
    <p:sldId id="325" r:id="rId10"/>
    <p:sldId id="328" r:id="rId11"/>
    <p:sldId id="342" r:id="rId12"/>
    <p:sldId id="272" r:id="rId13"/>
    <p:sldId id="329" r:id="rId14"/>
    <p:sldId id="338" r:id="rId15"/>
    <p:sldId id="341" r:id="rId16"/>
    <p:sldId id="340" r:id="rId17"/>
    <p:sldId id="339" r:id="rId18"/>
    <p:sldId id="330" r:id="rId19"/>
    <p:sldId id="332" r:id="rId20"/>
    <p:sldId id="343" r:id="rId21"/>
    <p:sldId id="290" r:id="rId22"/>
    <p:sldId id="291" r:id="rId23"/>
    <p:sldId id="322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656D78"/>
        </a:solidFill>
        <a:effectLst/>
        <a:uFillTx/>
        <a:latin typeface="+mn-lt"/>
        <a:ea typeface="+mn-ea"/>
        <a:cs typeface="+mn-cs"/>
        <a:sym typeface="DengXian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656D78"/>
        </a:solidFill>
        <a:effectLst/>
        <a:uFillTx/>
        <a:latin typeface="+mn-lt"/>
        <a:ea typeface="+mn-ea"/>
        <a:cs typeface="+mn-cs"/>
        <a:sym typeface="DengXian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656D78"/>
        </a:solidFill>
        <a:effectLst/>
        <a:uFillTx/>
        <a:latin typeface="+mn-lt"/>
        <a:ea typeface="+mn-ea"/>
        <a:cs typeface="+mn-cs"/>
        <a:sym typeface="DengXian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656D78"/>
        </a:solidFill>
        <a:effectLst/>
        <a:uFillTx/>
        <a:latin typeface="+mn-lt"/>
        <a:ea typeface="+mn-ea"/>
        <a:cs typeface="+mn-cs"/>
        <a:sym typeface="DengXian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656D78"/>
        </a:solidFill>
        <a:effectLst/>
        <a:uFillTx/>
        <a:latin typeface="+mn-lt"/>
        <a:ea typeface="+mn-ea"/>
        <a:cs typeface="+mn-cs"/>
        <a:sym typeface="DengXian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656D78"/>
        </a:solidFill>
        <a:effectLst/>
        <a:uFillTx/>
        <a:latin typeface="+mn-lt"/>
        <a:ea typeface="+mn-ea"/>
        <a:cs typeface="+mn-cs"/>
        <a:sym typeface="DengXian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656D78"/>
        </a:solidFill>
        <a:effectLst/>
        <a:uFillTx/>
        <a:latin typeface="+mn-lt"/>
        <a:ea typeface="+mn-ea"/>
        <a:cs typeface="+mn-cs"/>
        <a:sym typeface="DengXian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656D78"/>
        </a:solidFill>
        <a:effectLst/>
        <a:uFillTx/>
        <a:latin typeface="+mn-lt"/>
        <a:ea typeface="+mn-ea"/>
        <a:cs typeface="+mn-cs"/>
        <a:sym typeface="DengXian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656D78"/>
        </a:solidFill>
        <a:effectLst/>
        <a:uFillTx/>
        <a:latin typeface="+mn-lt"/>
        <a:ea typeface="+mn-ea"/>
        <a:cs typeface="+mn-cs"/>
        <a:sym typeface="DengXi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0D1"/>
    <a:srgbClr val="01181F"/>
    <a:srgbClr val="CC783B"/>
    <a:srgbClr val="206F6A"/>
    <a:srgbClr val="008071"/>
    <a:srgbClr val="15AB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656D78"/>
        </a:fontRef>
        <a:srgbClr val="656D7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F5CE"/>
          </a:solidFill>
        </a:fill>
      </a:tcStyle>
    </a:wholeTbl>
    <a:band2H>
      <a:tcTxStyle/>
      <a:tcStyle>
        <a:tcBdr/>
        <a:fill>
          <a:solidFill>
            <a:srgbClr val="F0FA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656D78"/>
        </a:fontRef>
        <a:srgbClr val="656D7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ECD5"/>
          </a:solidFill>
        </a:fill>
      </a:tcStyle>
    </a:wholeTbl>
    <a:band2H>
      <a:tcTxStyle/>
      <a:tcStyle>
        <a:tcBdr/>
        <a:fill>
          <a:solidFill>
            <a:srgbClr val="EBF6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656D78"/>
        </a:fontRef>
        <a:srgbClr val="656D7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E1E6"/>
          </a:solidFill>
        </a:fill>
      </a:tcStyle>
    </a:wholeTbl>
    <a:band2H>
      <a:tcTxStyle/>
      <a:tcStyle>
        <a:tcBdr/>
        <a:fill>
          <a:solidFill>
            <a:srgbClr val="E7F1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656D78"/>
        </a:fontRef>
        <a:srgbClr val="656D7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AEB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656D78"/>
        </a:fontRef>
        <a:srgbClr val="656D7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656D78"/>
              </a:solidFill>
              <a:prstDash val="solid"/>
              <a:round/>
            </a:ln>
          </a:top>
          <a:bottom>
            <a:ln w="25400" cap="flat">
              <a:solidFill>
                <a:srgbClr val="656D7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656D78"/>
              </a:solidFill>
              <a:prstDash val="solid"/>
              <a:round/>
            </a:ln>
          </a:top>
          <a:bottom>
            <a:ln w="25400" cap="flat">
              <a:solidFill>
                <a:srgbClr val="656D7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656D78"/>
        </a:fontRef>
        <a:srgbClr val="656D7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3D5"/>
          </a:solidFill>
        </a:fill>
      </a:tcStyle>
    </a:wholeTbl>
    <a:band2H>
      <a:tcTxStyle/>
      <a:tcStyle>
        <a:tcBdr/>
        <a:fill>
          <a:solidFill>
            <a:srgbClr val="EAEA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56D78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56D7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56D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656D78"/>
        </a:fontRef>
        <a:srgbClr val="656D78"/>
      </a:tcTxStyle>
      <a:tcStyle>
        <a:tcBdr>
          <a:left>
            <a:ln w="12700" cap="flat">
              <a:solidFill>
                <a:srgbClr val="656D78"/>
              </a:solidFill>
              <a:prstDash val="solid"/>
              <a:round/>
            </a:ln>
          </a:left>
          <a:right>
            <a:ln w="12700" cap="flat">
              <a:solidFill>
                <a:srgbClr val="656D78"/>
              </a:solidFill>
              <a:prstDash val="solid"/>
              <a:round/>
            </a:ln>
          </a:right>
          <a:top>
            <a:ln w="12700" cap="flat">
              <a:solidFill>
                <a:srgbClr val="656D78"/>
              </a:solidFill>
              <a:prstDash val="solid"/>
              <a:round/>
            </a:ln>
          </a:top>
          <a:bottom>
            <a:ln w="12700" cap="flat">
              <a:solidFill>
                <a:srgbClr val="656D78"/>
              </a:solidFill>
              <a:prstDash val="solid"/>
              <a:round/>
            </a:ln>
          </a:bottom>
          <a:insideH>
            <a:ln w="12700" cap="flat">
              <a:solidFill>
                <a:srgbClr val="656D78"/>
              </a:solidFill>
              <a:prstDash val="solid"/>
              <a:round/>
            </a:ln>
          </a:insideH>
          <a:insideV>
            <a:ln w="12700" cap="flat">
              <a:solidFill>
                <a:srgbClr val="656D78"/>
              </a:solidFill>
              <a:prstDash val="solid"/>
              <a:round/>
            </a:ln>
          </a:insideV>
        </a:tcBdr>
        <a:fill>
          <a:solidFill>
            <a:srgbClr val="656D78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656D78"/>
        </a:fontRef>
        <a:srgbClr val="656D78"/>
      </a:tcTxStyle>
      <a:tcStyle>
        <a:tcBdr>
          <a:left>
            <a:ln w="12700" cap="flat">
              <a:solidFill>
                <a:srgbClr val="656D78"/>
              </a:solidFill>
              <a:prstDash val="solid"/>
              <a:round/>
            </a:ln>
          </a:left>
          <a:right>
            <a:ln w="12700" cap="flat">
              <a:solidFill>
                <a:srgbClr val="656D78"/>
              </a:solidFill>
              <a:prstDash val="solid"/>
              <a:round/>
            </a:ln>
          </a:right>
          <a:top>
            <a:ln w="12700" cap="flat">
              <a:solidFill>
                <a:srgbClr val="656D78"/>
              </a:solidFill>
              <a:prstDash val="solid"/>
              <a:round/>
            </a:ln>
          </a:top>
          <a:bottom>
            <a:ln w="12700" cap="flat">
              <a:solidFill>
                <a:srgbClr val="656D78"/>
              </a:solidFill>
              <a:prstDash val="solid"/>
              <a:round/>
            </a:ln>
          </a:bottom>
          <a:insideH>
            <a:ln w="12700" cap="flat">
              <a:solidFill>
                <a:srgbClr val="656D78"/>
              </a:solidFill>
              <a:prstDash val="solid"/>
              <a:round/>
            </a:ln>
          </a:insideH>
          <a:insideV>
            <a:ln w="12700" cap="flat">
              <a:solidFill>
                <a:srgbClr val="656D78"/>
              </a:solidFill>
              <a:prstDash val="solid"/>
              <a:round/>
            </a:ln>
          </a:insideV>
        </a:tcBdr>
        <a:fill>
          <a:solidFill>
            <a:srgbClr val="656D78">
              <a:alpha val="20000"/>
            </a:srgbClr>
          </a:solidFill>
        </a:fill>
      </a:tcStyle>
    </a:firstCol>
    <a:lastRow>
      <a:tcTxStyle b="on" i="off">
        <a:fontRef idx="minor">
          <a:srgbClr val="656D78"/>
        </a:fontRef>
        <a:srgbClr val="656D78"/>
      </a:tcTxStyle>
      <a:tcStyle>
        <a:tcBdr>
          <a:left>
            <a:ln w="12700" cap="flat">
              <a:solidFill>
                <a:srgbClr val="656D78"/>
              </a:solidFill>
              <a:prstDash val="solid"/>
              <a:round/>
            </a:ln>
          </a:left>
          <a:right>
            <a:ln w="12700" cap="flat">
              <a:solidFill>
                <a:srgbClr val="656D78"/>
              </a:solidFill>
              <a:prstDash val="solid"/>
              <a:round/>
            </a:ln>
          </a:right>
          <a:top>
            <a:ln w="50800" cap="flat">
              <a:solidFill>
                <a:srgbClr val="656D78"/>
              </a:solidFill>
              <a:prstDash val="solid"/>
              <a:round/>
            </a:ln>
          </a:top>
          <a:bottom>
            <a:ln w="12700" cap="flat">
              <a:solidFill>
                <a:srgbClr val="656D78"/>
              </a:solidFill>
              <a:prstDash val="solid"/>
              <a:round/>
            </a:ln>
          </a:bottom>
          <a:insideH>
            <a:ln w="12700" cap="flat">
              <a:solidFill>
                <a:srgbClr val="656D78"/>
              </a:solidFill>
              <a:prstDash val="solid"/>
              <a:round/>
            </a:ln>
          </a:insideH>
          <a:insideV>
            <a:ln w="12700" cap="flat">
              <a:solidFill>
                <a:srgbClr val="656D78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656D78"/>
        </a:fontRef>
        <a:srgbClr val="656D78"/>
      </a:tcTxStyle>
      <a:tcStyle>
        <a:tcBdr>
          <a:left>
            <a:ln w="12700" cap="flat">
              <a:solidFill>
                <a:srgbClr val="656D78"/>
              </a:solidFill>
              <a:prstDash val="solid"/>
              <a:round/>
            </a:ln>
          </a:left>
          <a:right>
            <a:ln w="12700" cap="flat">
              <a:solidFill>
                <a:srgbClr val="656D78"/>
              </a:solidFill>
              <a:prstDash val="solid"/>
              <a:round/>
            </a:ln>
          </a:right>
          <a:top>
            <a:ln w="12700" cap="flat">
              <a:solidFill>
                <a:srgbClr val="656D78"/>
              </a:solidFill>
              <a:prstDash val="solid"/>
              <a:round/>
            </a:ln>
          </a:top>
          <a:bottom>
            <a:ln w="25400" cap="flat">
              <a:solidFill>
                <a:srgbClr val="656D78"/>
              </a:solidFill>
              <a:prstDash val="solid"/>
              <a:round/>
            </a:ln>
          </a:bottom>
          <a:insideH>
            <a:ln w="12700" cap="flat">
              <a:solidFill>
                <a:srgbClr val="656D78"/>
              </a:solidFill>
              <a:prstDash val="solid"/>
              <a:round/>
            </a:ln>
          </a:insideH>
          <a:insideV>
            <a:ln w="12700" cap="flat">
              <a:solidFill>
                <a:srgbClr val="656D78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9"/>
    <p:restoredTop sz="81730" autoAdjust="0"/>
  </p:normalViewPr>
  <p:slideViewPr>
    <p:cSldViewPr snapToGrid="0" snapToObjects="1">
      <p:cViewPr varScale="1">
        <p:scale>
          <a:sx n="74" d="100"/>
          <a:sy n="74" d="100"/>
        </p:scale>
        <p:origin x="3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4684516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DengXian"/>
      </a:defRPr>
    </a:lvl1pPr>
    <a:lvl2pPr indent="228600" latinLnBrk="0">
      <a:defRPr sz="1200">
        <a:latin typeface="+mn-lt"/>
        <a:ea typeface="+mn-ea"/>
        <a:cs typeface="+mn-cs"/>
        <a:sym typeface="DengXian"/>
      </a:defRPr>
    </a:lvl2pPr>
    <a:lvl3pPr indent="457200" latinLnBrk="0">
      <a:defRPr sz="1200">
        <a:latin typeface="+mn-lt"/>
        <a:ea typeface="+mn-ea"/>
        <a:cs typeface="+mn-cs"/>
        <a:sym typeface="DengXian"/>
      </a:defRPr>
    </a:lvl3pPr>
    <a:lvl4pPr indent="685800" latinLnBrk="0">
      <a:defRPr sz="1200">
        <a:latin typeface="+mn-lt"/>
        <a:ea typeface="+mn-ea"/>
        <a:cs typeface="+mn-cs"/>
        <a:sym typeface="DengXian"/>
      </a:defRPr>
    </a:lvl4pPr>
    <a:lvl5pPr indent="914400" latinLnBrk="0">
      <a:defRPr sz="1200">
        <a:latin typeface="+mn-lt"/>
        <a:ea typeface="+mn-ea"/>
        <a:cs typeface="+mn-cs"/>
        <a:sym typeface="DengXian"/>
      </a:defRPr>
    </a:lvl5pPr>
    <a:lvl6pPr indent="1143000" latinLnBrk="0">
      <a:defRPr sz="1200">
        <a:latin typeface="+mn-lt"/>
        <a:ea typeface="+mn-ea"/>
        <a:cs typeface="+mn-cs"/>
        <a:sym typeface="DengXian"/>
      </a:defRPr>
    </a:lvl6pPr>
    <a:lvl7pPr indent="1371600" latinLnBrk="0">
      <a:defRPr sz="1200">
        <a:latin typeface="+mn-lt"/>
        <a:ea typeface="+mn-ea"/>
        <a:cs typeface="+mn-cs"/>
        <a:sym typeface="DengXian"/>
      </a:defRPr>
    </a:lvl7pPr>
    <a:lvl8pPr indent="1600200" latinLnBrk="0">
      <a:defRPr sz="1200">
        <a:latin typeface="+mn-lt"/>
        <a:ea typeface="+mn-ea"/>
        <a:cs typeface="+mn-cs"/>
        <a:sym typeface="DengXian"/>
      </a:defRPr>
    </a:lvl8pPr>
    <a:lvl9pPr indent="1828800" latinLnBrk="0">
      <a:defRPr sz="1200">
        <a:latin typeface="+mn-lt"/>
        <a:ea typeface="+mn-ea"/>
        <a:cs typeface="+mn-cs"/>
        <a:sym typeface="DengXi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612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44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拷贝 2">
    <p:bg>
      <p:bgPr>
        <a:gradFill flip="none" rotWithShape="1">
          <a:gsLst>
            <a:gs pos="0">
              <a:srgbClr val="172030"/>
            </a:gs>
            <a:gs pos="100000">
              <a:srgbClr val="333F50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111.png" descr="111.png"/>
          <p:cNvPicPr>
            <a:picLocks noChangeAspect="1"/>
          </p:cNvPicPr>
          <p:nvPr/>
        </p:nvPicPr>
        <p:blipFill>
          <a:blip r:embed="rId2">
            <a:extLst/>
          </a:blip>
          <a:srcRect r="104"/>
          <a:stretch>
            <a:fillRect/>
          </a:stretch>
        </p:blipFill>
        <p:spPr>
          <a:xfrm>
            <a:off x="12700" y="0"/>
            <a:ext cx="121793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ogo--最终.png" descr="logo--最终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3571" y="351604"/>
            <a:ext cx="1470481" cy="4306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" name="Group 8"/>
          <p:cNvGrpSpPr/>
          <p:nvPr userDrawn="1"/>
        </p:nvGrpSpPr>
        <p:grpSpPr>
          <a:xfrm>
            <a:off x="6350" y="6228138"/>
            <a:ext cx="12185650" cy="629862"/>
            <a:chOff x="0" y="6248400"/>
            <a:chExt cx="12192000" cy="609600"/>
          </a:xfrm>
          <a:solidFill>
            <a:srgbClr val="206F6A"/>
          </a:solidFill>
        </p:grpSpPr>
        <p:sp>
          <p:nvSpPr>
            <p:cNvPr id="28" name="Rectangle 9"/>
            <p:cNvSpPr/>
            <p:nvPr/>
          </p:nvSpPr>
          <p:spPr>
            <a:xfrm>
              <a:off x="0" y="6248400"/>
              <a:ext cx="12192000" cy="609600"/>
            </a:xfrm>
            <a:prstGeom prst="rect">
              <a:avLst/>
            </a:prstGeom>
            <a:grpFill/>
            <a:ln>
              <a:solidFill>
                <a:srgbClr val="206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dirty="0"/>
            </a:p>
          </p:txBody>
        </p:sp>
        <p:sp>
          <p:nvSpPr>
            <p:cNvPr id="29" name="Rectangle 12"/>
            <p:cNvSpPr/>
            <p:nvPr userDrawn="1"/>
          </p:nvSpPr>
          <p:spPr>
            <a:xfrm>
              <a:off x="0" y="6248400"/>
              <a:ext cx="152400" cy="609600"/>
            </a:xfrm>
            <a:prstGeom prst="rect">
              <a:avLst/>
            </a:prstGeom>
            <a:grpFill/>
            <a:ln>
              <a:solidFill>
                <a:srgbClr val="206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118" y="6206331"/>
            <a:ext cx="963524" cy="69373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070" y="6252953"/>
            <a:ext cx="622300" cy="6223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216" y="6176962"/>
            <a:ext cx="2438400" cy="752475"/>
          </a:xfrm>
          <a:prstGeom prst="rect">
            <a:avLst/>
          </a:prstGeom>
        </p:spPr>
      </p:pic>
      <p:sp>
        <p:nvSpPr>
          <p:cNvPr id="33" name="文本框 32"/>
          <p:cNvSpPr txBox="1"/>
          <p:nvPr userDrawn="1"/>
        </p:nvSpPr>
        <p:spPr>
          <a:xfrm>
            <a:off x="10591157" y="6257087"/>
            <a:ext cx="1654663" cy="553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n-cs"/>
                <a:sym typeface="DengXian"/>
              </a:rPr>
              <a:t>方滨兴班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华文琥珀" panose="02010800040101010101" pitchFamily="2" charset="-122"/>
              <a:ea typeface="华文琥珀" panose="02010800040101010101" pitchFamily="2" charset="-122"/>
              <a:cs typeface="+mn-cs"/>
              <a:sym typeface="DengXian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6219645"/>
            <a:ext cx="1604513" cy="6383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拷贝 1">
    <p:bg>
      <p:bgPr>
        <a:gradFill flip="none" rotWithShape="1">
          <a:gsLst>
            <a:gs pos="0">
              <a:srgbClr val="172030"/>
            </a:gs>
            <a:gs pos="100000">
              <a:srgbClr val="333F50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bg.png" descr="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rcRect r="48015"/>
          <a:stretch>
            <a:fillRect/>
          </a:stretch>
        </p:blipFill>
        <p:spPr>
          <a:xfrm>
            <a:off x="1" y="0"/>
            <a:ext cx="6337963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ogo--最终.png" descr="logo--最终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73571" y="351604"/>
            <a:ext cx="1470481" cy="430630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Rectangle 24"/>
          <p:cNvSpPr txBox="1"/>
          <p:nvPr/>
        </p:nvSpPr>
        <p:spPr>
          <a:xfrm>
            <a:off x="3637943" y="3441286"/>
            <a:ext cx="4916114" cy="738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16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dirty="0"/>
              <a:t>XXX   </a:t>
            </a:r>
            <a:r>
              <a:rPr lang="zh-CN" altLang="en-US" dirty="0" smtClean="0"/>
              <a:t>奇安信集团</a:t>
            </a:r>
            <a:r>
              <a:rPr dirty="0" err="1" smtClean="0"/>
              <a:t>XXX</a:t>
            </a:r>
            <a:r>
              <a:rPr dirty="0" err="1"/>
              <a:t>事业部</a:t>
            </a:r>
            <a:endParaRPr dirty="0"/>
          </a:p>
          <a:p>
            <a:pPr algn="ctr">
              <a:lnSpc>
                <a:spcPct val="150000"/>
              </a:lnSpc>
              <a:defRPr sz="12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dirty="0"/>
              <a:t>2019-3-20</a:t>
            </a:r>
          </a:p>
        </p:txBody>
      </p:sp>
      <p:sp>
        <p:nvSpPr>
          <p:cNvPr id="33" name="TextBox 26"/>
          <p:cNvSpPr txBox="1"/>
          <p:nvPr/>
        </p:nvSpPr>
        <p:spPr>
          <a:xfrm>
            <a:off x="2836068" y="2658371"/>
            <a:ext cx="6519864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600" spc="3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大数据安全分析比赛</a:t>
            </a:r>
          </a:p>
        </p:txBody>
      </p:sp>
      <p:sp>
        <p:nvSpPr>
          <p:cNvPr id="3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656D7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bg.png" descr="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ogo--最终.png" descr="logo--最终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3571" y="351604"/>
            <a:ext cx="1470481" cy="430630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traight Connector 18"/>
          <p:cNvSpPr/>
          <p:nvPr/>
        </p:nvSpPr>
        <p:spPr>
          <a:xfrm>
            <a:off x="1457296" y="1346218"/>
            <a:ext cx="337018" cy="3"/>
          </a:xfrm>
          <a:prstGeom prst="line">
            <a:avLst/>
          </a:prstGeom>
          <a:ln w="38100">
            <a:solidFill>
              <a:srgbClr val="47B55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" name="标题文本"/>
          <p:cNvSpPr txBox="1"/>
          <p:nvPr/>
        </p:nvSpPr>
        <p:spPr>
          <a:xfrm>
            <a:off x="1319125" y="632523"/>
            <a:ext cx="9879557" cy="602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b">
            <a:normAutofit/>
          </a:bodyPr>
          <a:lstStyle>
            <a:lvl1pPr defTabSz="777240">
              <a:lnSpc>
                <a:spcPct val="90000"/>
              </a:lnSpc>
              <a:defRPr sz="3000">
                <a:solidFill>
                  <a:srgbClr val="47B55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标题文本</a:t>
            </a:r>
          </a:p>
        </p:txBody>
      </p:sp>
      <p:sp>
        <p:nvSpPr>
          <p:cNvPr id="45" name="正文级别 1…"/>
          <p:cNvSpPr txBox="1"/>
          <p:nvPr/>
        </p:nvSpPr>
        <p:spPr>
          <a:xfrm>
            <a:off x="1457297" y="1550167"/>
            <a:ext cx="9741384" cy="430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65759">
              <a:lnSpc>
                <a:spcPts val="600"/>
              </a:lnSpc>
              <a:defRPr sz="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182879" defTabSz="365759">
              <a:lnSpc>
                <a:spcPts val="600"/>
              </a:lnSpc>
              <a:defRPr sz="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365759" defTabSz="365759">
              <a:lnSpc>
                <a:spcPts val="600"/>
              </a:lnSpc>
              <a:defRPr sz="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548640" defTabSz="365759">
              <a:lnSpc>
                <a:spcPts val="600"/>
              </a:lnSpc>
              <a:defRPr sz="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731519" defTabSz="365759">
              <a:lnSpc>
                <a:spcPts val="600"/>
              </a:lnSpc>
              <a:defRPr sz="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  <a:endParaRPr spc="39"/>
          </a:p>
          <a:p>
            <a:pPr lvl="1"/>
            <a:r>
              <a:t>正文级别 2</a:t>
            </a:r>
            <a:endParaRPr spc="39"/>
          </a:p>
          <a:p>
            <a:pPr lvl="2"/>
            <a:r>
              <a:t>正文级别 3</a:t>
            </a:r>
            <a:endParaRPr spc="39"/>
          </a:p>
          <a:p>
            <a:pPr lvl="3"/>
            <a:r>
              <a:t>正文级别 4</a:t>
            </a:r>
            <a:endParaRPr spc="39"/>
          </a:p>
          <a:p>
            <a:pPr lvl="4"/>
            <a:r>
              <a:t>正文级别 5</a:t>
            </a:r>
          </a:p>
        </p:txBody>
      </p:sp>
      <p:pic>
        <p:nvPicPr>
          <p:cNvPr id="46" name="logo--最终.png" descr="logo--最终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3571" y="351604"/>
            <a:ext cx="1470481" cy="43063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656D7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bg.png" descr="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标题文本"/>
          <p:cNvSpPr txBox="1">
            <a:spLocks noGrp="1"/>
          </p:cNvSpPr>
          <p:nvPr>
            <p:ph type="title"/>
          </p:nvPr>
        </p:nvSpPr>
        <p:spPr>
          <a:xfrm>
            <a:off x="1319125" y="632523"/>
            <a:ext cx="9879557" cy="59368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47B55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标题文本</a:t>
            </a:r>
          </a:p>
        </p:txBody>
      </p:sp>
      <p:sp>
        <p:nvSpPr>
          <p:cNvPr id="56" name="Straight Connector 18"/>
          <p:cNvSpPr/>
          <p:nvPr/>
        </p:nvSpPr>
        <p:spPr>
          <a:xfrm>
            <a:off x="1457296" y="1346218"/>
            <a:ext cx="337018" cy="3"/>
          </a:xfrm>
          <a:prstGeom prst="line">
            <a:avLst/>
          </a:prstGeom>
          <a:ln w="38100">
            <a:solidFill>
              <a:srgbClr val="47B55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457296" y="1550167"/>
            <a:ext cx="9741385" cy="430215"/>
          </a:xfrm>
          <a:prstGeom prst="rect">
            <a:avLst/>
          </a:prstGeom>
          <a:noFill/>
          <a:ln>
            <a:noFill/>
            <a:miter lim="400000"/>
          </a:ln>
        </p:spPr>
        <p:txBody>
          <a:bodyPr/>
          <a:lstStyle>
            <a:lvl1pPr>
              <a:lnSpc>
                <a:spcPts val="1700"/>
              </a:lnSpc>
              <a:spcBef>
                <a:spcPts val="0"/>
              </a:spcBef>
              <a:defRPr sz="1400" spc="1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indent="0">
              <a:lnSpc>
                <a:spcPts val="1700"/>
              </a:lnSpc>
              <a:spcBef>
                <a:spcPts val="0"/>
              </a:spcBef>
              <a:buSzTx/>
              <a:buNone/>
              <a:defRPr sz="1400" spc="1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indent="0">
              <a:lnSpc>
                <a:spcPts val="1700"/>
              </a:lnSpc>
              <a:spcBef>
                <a:spcPts val="0"/>
              </a:spcBef>
              <a:buSzTx/>
              <a:buNone/>
              <a:defRPr sz="1400" spc="1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indent="0">
              <a:lnSpc>
                <a:spcPts val="1700"/>
              </a:lnSpc>
              <a:spcBef>
                <a:spcPts val="0"/>
              </a:spcBef>
              <a:buSzTx/>
              <a:buNone/>
              <a:defRPr sz="1400" spc="1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indent="0">
              <a:lnSpc>
                <a:spcPts val="1700"/>
              </a:lnSpc>
              <a:spcBef>
                <a:spcPts val="0"/>
              </a:spcBef>
              <a:buSzTx/>
              <a:buNone/>
              <a:defRPr sz="1400" spc="100"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Text Placeholder 22"/>
          <p:cNvSpPr>
            <a:spLocks noGrp="1"/>
          </p:cNvSpPr>
          <p:nvPr>
            <p:ph type="body" sz="half" idx="13"/>
          </p:nvPr>
        </p:nvSpPr>
        <p:spPr>
          <a:xfrm>
            <a:off x="1457297" y="2368537"/>
            <a:ext cx="9741384" cy="2637496"/>
          </a:xfrm>
          <a:prstGeom prst="rect">
            <a:avLst/>
          </a:prstGeom>
          <a:noFill/>
          <a:ln>
            <a:noFill/>
            <a:miter lim="400000"/>
          </a:ln>
        </p:spPr>
        <p:txBody>
          <a:bodyPr numCol="2" spcCol="359999"/>
          <a:lstStyle/>
          <a:p>
            <a:pPr marL="228600" indent="-228600">
              <a:buSzPct val="100000"/>
              <a:buFont typeface="Arial"/>
              <a:buChar char="•"/>
              <a:defRPr>
                <a:solidFill>
                  <a:srgbClr val="656D78"/>
                </a:solidFill>
                <a:latin typeface="+mn-lt"/>
                <a:ea typeface="+mn-ea"/>
                <a:cs typeface="+mn-cs"/>
                <a:sym typeface="DengXian"/>
              </a:defRPr>
            </a:pPr>
            <a:endParaRPr/>
          </a:p>
        </p:txBody>
      </p:sp>
      <p:pic>
        <p:nvPicPr>
          <p:cNvPr id="59" name="logo--最终.png" descr="logo--最终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3571" y="351604"/>
            <a:ext cx="1470481" cy="4306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 8"/>
          <p:cNvGrpSpPr/>
          <p:nvPr userDrawn="1"/>
        </p:nvGrpSpPr>
        <p:grpSpPr>
          <a:xfrm>
            <a:off x="6350" y="6228138"/>
            <a:ext cx="12185650" cy="629862"/>
            <a:chOff x="0" y="6248400"/>
            <a:chExt cx="12192000" cy="609600"/>
          </a:xfrm>
          <a:solidFill>
            <a:srgbClr val="206F6A"/>
          </a:solidFill>
        </p:grpSpPr>
        <p:sp>
          <p:nvSpPr>
            <p:cNvPr id="16" name="Rectangle 9"/>
            <p:cNvSpPr/>
            <p:nvPr/>
          </p:nvSpPr>
          <p:spPr>
            <a:xfrm>
              <a:off x="0" y="6248400"/>
              <a:ext cx="12192000" cy="609600"/>
            </a:xfrm>
            <a:prstGeom prst="rect">
              <a:avLst/>
            </a:prstGeom>
            <a:grpFill/>
            <a:ln>
              <a:solidFill>
                <a:srgbClr val="206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dirty="0"/>
            </a:p>
          </p:txBody>
        </p:sp>
        <p:sp>
          <p:nvSpPr>
            <p:cNvPr id="17" name="Rectangle 12"/>
            <p:cNvSpPr/>
            <p:nvPr userDrawn="1"/>
          </p:nvSpPr>
          <p:spPr>
            <a:xfrm>
              <a:off x="0" y="6248400"/>
              <a:ext cx="152400" cy="609600"/>
            </a:xfrm>
            <a:prstGeom prst="rect">
              <a:avLst/>
            </a:prstGeom>
            <a:grpFill/>
            <a:ln>
              <a:solidFill>
                <a:srgbClr val="206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/>
            </a:p>
          </p:txBody>
        </p:sp>
      </p:grp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118" y="6206331"/>
            <a:ext cx="963524" cy="69373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070" y="6252953"/>
            <a:ext cx="622300" cy="6223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216" y="6176962"/>
            <a:ext cx="2438400" cy="752475"/>
          </a:xfrm>
          <a:prstGeom prst="rect">
            <a:avLst/>
          </a:prstGeom>
        </p:spPr>
      </p:pic>
      <p:sp>
        <p:nvSpPr>
          <p:cNvPr id="21" name="文本框 20"/>
          <p:cNvSpPr txBox="1"/>
          <p:nvPr userDrawn="1"/>
        </p:nvSpPr>
        <p:spPr>
          <a:xfrm>
            <a:off x="10591157" y="6257087"/>
            <a:ext cx="1654663" cy="553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n-cs"/>
                <a:sym typeface="DengXian"/>
              </a:rPr>
              <a:t>方滨兴班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华文琥珀" panose="02010800040101010101" pitchFamily="2" charset="-122"/>
              <a:ea typeface="华文琥珀" panose="02010800040101010101" pitchFamily="2" charset="-122"/>
              <a:cs typeface="+mn-cs"/>
              <a:sym typeface="DengXian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6219645"/>
            <a:ext cx="1604513" cy="6383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bg.png" descr="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标题文本"/>
          <p:cNvSpPr txBox="1">
            <a:spLocks noGrp="1"/>
          </p:cNvSpPr>
          <p:nvPr>
            <p:ph type="title"/>
          </p:nvPr>
        </p:nvSpPr>
        <p:spPr>
          <a:xfrm>
            <a:off x="2343206" y="2854095"/>
            <a:ext cx="1378561" cy="118793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rgbClr val="47B55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标题文本</a:t>
            </a:r>
          </a:p>
        </p:txBody>
      </p:sp>
      <p:sp>
        <p:nvSpPr>
          <p:cNvPr id="6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934767" y="3076557"/>
            <a:ext cx="6096002" cy="676277"/>
          </a:xfrm>
          <a:prstGeom prst="rect">
            <a:avLst/>
          </a:prstGeom>
          <a:noFill/>
          <a:ln>
            <a:noFill/>
            <a:miter lim="400000"/>
          </a:ln>
        </p:spPr>
        <p:txBody>
          <a:bodyPr lIns="45718" tIns="45718" rIns="45718" bIns="45718"/>
          <a:lstStyle>
            <a:lvl1pPr>
              <a:defRPr sz="44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876300" indent="-419100">
              <a:defRPr sz="44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417319" indent="-502919">
              <a:defRPr sz="44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930400" indent="-558800">
              <a:defRPr sz="44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387600" indent="-558800">
              <a:defRPr sz="4400"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70" name="logo--最终.png" descr="logo--最终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3571" y="351604"/>
            <a:ext cx="1470481" cy="43063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68808" y="6395956"/>
            <a:ext cx="238196" cy="243839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标题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bg.png" descr="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Rectangle 9"/>
          <p:cNvSpPr/>
          <p:nvPr/>
        </p:nvSpPr>
        <p:spPr>
          <a:xfrm flipV="1">
            <a:off x="0" y="6802666"/>
            <a:ext cx="12192000" cy="70119"/>
          </a:xfrm>
          <a:prstGeom prst="rect">
            <a:avLst/>
          </a:prstGeom>
          <a:gradFill>
            <a:gsLst>
              <a:gs pos="0">
                <a:srgbClr val="47B556"/>
              </a:gs>
              <a:gs pos="100000">
                <a:srgbClr val="569FD8"/>
              </a:gs>
            </a:gsLst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22714" y="200060"/>
            <a:ext cx="6371981" cy="619128"/>
          </a:xfrm>
          <a:prstGeom prst="rect">
            <a:avLst/>
          </a:prstGeom>
          <a:noFill/>
          <a:ln>
            <a:noFill/>
            <a:miter lim="400000"/>
          </a:ln>
        </p:spPr>
        <p:txBody>
          <a:bodyPr lIns="45718" tIns="45718" rIns="45718" bIns="45718"/>
          <a:lstStyle>
            <a:lvl2pPr marL="723900" indent="-266700"/>
            <a:lvl3pPr marL="1234438" indent="-320038"/>
            <a:lvl4pPr marL="1727200" indent="-355600"/>
            <a:lvl5pPr marL="2184400" indent="-3556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101" name="组 9"/>
          <p:cNvGrpSpPr/>
          <p:nvPr/>
        </p:nvGrpSpPr>
        <p:grpSpPr>
          <a:xfrm>
            <a:off x="-1" y="325332"/>
            <a:ext cx="210965" cy="344925"/>
            <a:chOff x="53050" y="26679"/>
            <a:chExt cx="210963" cy="344924"/>
          </a:xfrm>
        </p:grpSpPr>
        <p:sp>
          <p:nvSpPr>
            <p:cNvPr id="99" name="三角形 10"/>
            <p:cNvSpPr/>
            <p:nvPr/>
          </p:nvSpPr>
          <p:spPr>
            <a:xfrm rot="5400000">
              <a:off x="-39836" y="119566"/>
              <a:ext cx="344925" cy="159152"/>
            </a:xfrm>
            <a:prstGeom prst="triangle">
              <a:avLst/>
            </a:prstGeom>
            <a:solidFill>
              <a:srgbClr val="FFFFFF">
                <a:alpha val="9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3C8F5F"/>
                  </a:solidFill>
                </a:defRPr>
              </a:pPr>
              <a:endParaRPr/>
            </a:p>
          </p:txBody>
        </p:sp>
        <p:sp>
          <p:nvSpPr>
            <p:cNvPr id="100" name="三角形 11"/>
            <p:cNvSpPr/>
            <p:nvPr/>
          </p:nvSpPr>
          <p:spPr>
            <a:xfrm rot="5400000">
              <a:off x="11975" y="119566"/>
              <a:ext cx="344925" cy="159152"/>
            </a:xfrm>
            <a:prstGeom prst="triangle">
              <a:avLst/>
            </a:prstGeom>
            <a:solidFill>
              <a:srgbClr val="FFFFFF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02" name="logo--最终.png" descr="logo--最终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3571" y="351604"/>
            <a:ext cx="1470481" cy="4306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" name="Group 8"/>
          <p:cNvGrpSpPr/>
          <p:nvPr userDrawn="1"/>
        </p:nvGrpSpPr>
        <p:grpSpPr>
          <a:xfrm>
            <a:off x="6350" y="6228138"/>
            <a:ext cx="12185650" cy="629862"/>
            <a:chOff x="0" y="6248400"/>
            <a:chExt cx="12192000" cy="609600"/>
          </a:xfrm>
          <a:solidFill>
            <a:srgbClr val="206F6A"/>
          </a:solidFill>
        </p:grpSpPr>
        <p:sp>
          <p:nvSpPr>
            <p:cNvPr id="30" name="Rectangle 9"/>
            <p:cNvSpPr/>
            <p:nvPr/>
          </p:nvSpPr>
          <p:spPr>
            <a:xfrm>
              <a:off x="0" y="6248400"/>
              <a:ext cx="12192000" cy="609600"/>
            </a:xfrm>
            <a:prstGeom prst="rect">
              <a:avLst/>
            </a:prstGeom>
            <a:grpFill/>
            <a:ln>
              <a:solidFill>
                <a:srgbClr val="206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dirty="0"/>
            </a:p>
          </p:txBody>
        </p:sp>
        <p:sp>
          <p:nvSpPr>
            <p:cNvPr id="31" name="Rectangle 12"/>
            <p:cNvSpPr/>
            <p:nvPr userDrawn="1"/>
          </p:nvSpPr>
          <p:spPr>
            <a:xfrm>
              <a:off x="0" y="6248400"/>
              <a:ext cx="152400" cy="609600"/>
            </a:xfrm>
            <a:prstGeom prst="rect">
              <a:avLst/>
            </a:prstGeom>
            <a:grpFill/>
            <a:ln>
              <a:solidFill>
                <a:srgbClr val="206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/>
            </a:p>
          </p:txBody>
        </p:sp>
      </p:grpSp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118" y="6206331"/>
            <a:ext cx="963524" cy="693737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070" y="6252953"/>
            <a:ext cx="622300" cy="6223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216" y="6176962"/>
            <a:ext cx="2438400" cy="752475"/>
          </a:xfrm>
          <a:prstGeom prst="rect">
            <a:avLst/>
          </a:prstGeom>
        </p:spPr>
      </p:pic>
      <p:sp>
        <p:nvSpPr>
          <p:cNvPr id="35" name="文本框 34"/>
          <p:cNvSpPr txBox="1"/>
          <p:nvPr userDrawn="1"/>
        </p:nvSpPr>
        <p:spPr>
          <a:xfrm>
            <a:off x="10591157" y="6257087"/>
            <a:ext cx="1654663" cy="553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n-cs"/>
                <a:sym typeface="DengXian"/>
              </a:rPr>
              <a:t>方滨兴班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华文琥珀" panose="02010800040101010101" pitchFamily="2" charset="-122"/>
              <a:ea typeface="华文琥珀" panose="02010800040101010101" pitchFamily="2" charset="-122"/>
              <a:cs typeface="+mn-cs"/>
              <a:sym typeface="DengXian"/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6219645"/>
            <a:ext cx="1604513" cy="63835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422714" y="188229"/>
            <a:ext cx="7131637" cy="619128"/>
          </a:xfrm>
          <a:prstGeom prst="rect">
            <a:avLst/>
          </a:prstGeom>
          <a:noFill/>
          <a:ln>
            <a:noFill/>
            <a:miter lim="400000"/>
          </a:ln>
        </p:spPr>
        <p:txBody>
          <a:bodyPr lIns="45718" tIns="45718" rIns="45718" bIns="45718"/>
          <a:lstStyle/>
          <a:p>
            <a:pPr marL="228600" indent="-228600">
              <a:buSzPct val="100000"/>
              <a:buFont typeface="Arial"/>
              <a:buChar char="•"/>
              <a:defRPr>
                <a:solidFill>
                  <a:srgbClr val="656D78"/>
                </a:solidFill>
                <a:latin typeface="+mn-lt"/>
                <a:ea typeface="+mn-ea"/>
                <a:cs typeface="+mn-cs"/>
                <a:sym typeface="DengXian"/>
              </a:defRPr>
            </a:pPr>
            <a:endParaRPr/>
          </a:p>
        </p:txBody>
      </p:sp>
      <p:grpSp>
        <p:nvGrpSpPr>
          <p:cNvPr id="22" name="Group 8"/>
          <p:cNvGrpSpPr/>
          <p:nvPr userDrawn="1"/>
        </p:nvGrpSpPr>
        <p:grpSpPr>
          <a:xfrm>
            <a:off x="6350" y="6228138"/>
            <a:ext cx="12185650" cy="629862"/>
            <a:chOff x="0" y="6248400"/>
            <a:chExt cx="12192000" cy="609600"/>
          </a:xfrm>
          <a:solidFill>
            <a:srgbClr val="206F6A"/>
          </a:solidFill>
        </p:grpSpPr>
        <p:sp>
          <p:nvSpPr>
            <p:cNvPr id="23" name="Rectangle 9"/>
            <p:cNvSpPr/>
            <p:nvPr/>
          </p:nvSpPr>
          <p:spPr>
            <a:xfrm>
              <a:off x="0" y="6248400"/>
              <a:ext cx="12192000" cy="609600"/>
            </a:xfrm>
            <a:prstGeom prst="rect">
              <a:avLst/>
            </a:prstGeom>
            <a:grpFill/>
            <a:ln>
              <a:solidFill>
                <a:srgbClr val="206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dirty="0"/>
            </a:p>
          </p:txBody>
        </p:sp>
        <p:sp>
          <p:nvSpPr>
            <p:cNvPr id="24" name="Rectangle 12"/>
            <p:cNvSpPr/>
            <p:nvPr userDrawn="1"/>
          </p:nvSpPr>
          <p:spPr>
            <a:xfrm>
              <a:off x="0" y="6248400"/>
              <a:ext cx="152400" cy="609600"/>
            </a:xfrm>
            <a:prstGeom prst="rect">
              <a:avLst/>
            </a:prstGeom>
            <a:grpFill/>
            <a:ln>
              <a:solidFill>
                <a:srgbClr val="206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/>
            </a:p>
          </p:txBody>
        </p:sp>
      </p:grp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118" y="6206331"/>
            <a:ext cx="963524" cy="69373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070" y="6252953"/>
            <a:ext cx="622300" cy="6223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216" y="6176962"/>
            <a:ext cx="2438400" cy="752475"/>
          </a:xfrm>
          <a:prstGeom prst="rect">
            <a:avLst/>
          </a:prstGeom>
        </p:spPr>
      </p:pic>
      <p:sp>
        <p:nvSpPr>
          <p:cNvPr id="28" name="文本框 27"/>
          <p:cNvSpPr txBox="1"/>
          <p:nvPr userDrawn="1"/>
        </p:nvSpPr>
        <p:spPr>
          <a:xfrm>
            <a:off x="10591157" y="6257087"/>
            <a:ext cx="1654663" cy="553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n-cs"/>
                <a:sym typeface="DengXian"/>
              </a:rPr>
              <a:t>方滨兴班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华文琥珀" panose="02010800040101010101" pitchFamily="2" charset="-122"/>
              <a:ea typeface="华文琥珀" panose="02010800040101010101" pitchFamily="2" charset="-122"/>
              <a:cs typeface="+mn-cs"/>
              <a:sym typeface="DengXian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6219645"/>
            <a:ext cx="1604513" cy="6383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bg.png" descr="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Rectangle 9"/>
          <p:cNvSpPr/>
          <p:nvPr/>
        </p:nvSpPr>
        <p:spPr>
          <a:xfrm flipV="1">
            <a:off x="0" y="6802666"/>
            <a:ext cx="12192000" cy="70119"/>
          </a:xfrm>
          <a:prstGeom prst="rect">
            <a:avLst/>
          </a:prstGeom>
          <a:gradFill>
            <a:gsLst>
              <a:gs pos="0">
                <a:srgbClr val="47B556"/>
              </a:gs>
              <a:gs pos="100000">
                <a:srgbClr val="569FD8"/>
              </a:gs>
            </a:gsLst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2" name="标题文本"/>
          <p:cNvSpPr txBox="1">
            <a:spLocks noGrp="1"/>
          </p:cNvSpPr>
          <p:nvPr>
            <p:ph type="title"/>
          </p:nvPr>
        </p:nvSpPr>
        <p:spPr>
          <a:xfrm>
            <a:off x="2343206" y="2854095"/>
            <a:ext cx="1378561" cy="118793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rgbClr val="47B55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标题文本</a:t>
            </a:r>
          </a:p>
        </p:txBody>
      </p:sp>
      <p:sp>
        <p:nvSpPr>
          <p:cNvPr id="27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934767" y="3076557"/>
            <a:ext cx="6096002" cy="704886"/>
          </a:xfrm>
          <a:prstGeom prst="rect">
            <a:avLst/>
          </a:prstGeom>
          <a:noFill/>
          <a:ln>
            <a:noFill/>
            <a:miter lim="400000"/>
          </a:ln>
        </p:spPr>
        <p:txBody>
          <a:bodyPr lIns="45718" tIns="45718" rIns="45718" bIns="45718"/>
          <a:lstStyle>
            <a:lvl1pPr>
              <a:defRPr sz="44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876300" indent="-419100">
              <a:defRPr sz="44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417319" indent="-502919">
              <a:defRPr sz="44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930400" indent="-558800">
              <a:defRPr sz="44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387600" indent="-558800">
              <a:defRPr sz="4400"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274" name="logo--最终.png" descr="logo--最终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3571" y="351604"/>
            <a:ext cx="1470481" cy="43063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 descr="image1.png"/>
          <p:cNvPicPr>
            <a:picLocks noChangeAspect="1"/>
          </p:cNvPicPr>
          <p:nvPr/>
        </p:nvPicPr>
        <p:blipFill>
          <a:blip r:embed="rId10">
            <a:extLst/>
          </a:blip>
          <a:srcRect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9"/>
          <p:cNvSpPr/>
          <p:nvPr/>
        </p:nvSpPr>
        <p:spPr>
          <a:xfrm flipV="1">
            <a:off x="0" y="6802666"/>
            <a:ext cx="12192000" cy="70119"/>
          </a:xfrm>
          <a:prstGeom prst="rect">
            <a:avLst/>
          </a:prstGeom>
          <a:gradFill>
            <a:gsLst>
              <a:gs pos="0">
                <a:srgbClr val="47B556"/>
              </a:gs>
              <a:gs pos="100000">
                <a:srgbClr val="569FD8"/>
              </a:gs>
            </a:gsLst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1067592" y="1371600"/>
            <a:ext cx="10056814" cy="4623707"/>
          </a:xfrm>
          <a:prstGeom prst="rect">
            <a:avLst/>
          </a:prstGeom>
          <a:solidFill>
            <a:srgbClr val="FFFFFF"/>
          </a:solidFill>
          <a:ln w="12700">
            <a:solidFill>
              <a:srgbClr val="288793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7" name="组 4"/>
          <p:cNvGrpSpPr/>
          <p:nvPr/>
        </p:nvGrpSpPr>
        <p:grpSpPr>
          <a:xfrm>
            <a:off x="-1" y="325332"/>
            <a:ext cx="210965" cy="344925"/>
            <a:chOff x="53050" y="26679"/>
            <a:chExt cx="210963" cy="344924"/>
          </a:xfrm>
        </p:grpSpPr>
        <p:sp>
          <p:nvSpPr>
            <p:cNvPr id="5" name="三角形 6"/>
            <p:cNvSpPr/>
            <p:nvPr/>
          </p:nvSpPr>
          <p:spPr>
            <a:xfrm rot="5400000">
              <a:off x="-39836" y="119566"/>
              <a:ext cx="344925" cy="159152"/>
            </a:xfrm>
            <a:prstGeom prst="triangle">
              <a:avLst/>
            </a:prstGeom>
            <a:solidFill>
              <a:srgbClr val="FFFFFF">
                <a:alpha val="9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3C8F5F"/>
                  </a:solidFill>
                </a:defRPr>
              </a:pPr>
              <a:endParaRPr/>
            </a:p>
          </p:txBody>
        </p:sp>
        <p:sp>
          <p:nvSpPr>
            <p:cNvPr id="6" name="三角形 7"/>
            <p:cNvSpPr/>
            <p:nvPr/>
          </p:nvSpPr>
          <p:spPr>
            <a:xfrm rot="5400000">
              <a:off x="11975" y="119566"/>
              <a:ext cx="344925" cy="159152"/>
            </a:xfrm>
            <a:prstGeom prst="triangle">
              <a:avLst/>
            </a:prstGeom>
            <a:solidFill>
              <a:srgbClr val="FFFFFF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8" name="logo--最终.png" descr="logo--最终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173571" y="351604"/>
            <a:ext cx="1470481" cy="43063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标题文本"/>
          <p:cNvSpPr txBox="1">
            <a:spLocks noGrp="1"/>
          </p:cNvSpPr>
          <p:nvPr>
            <p:ph type="title"/>
          </p:nvPr>
        </p:nvSpPr>
        <p:spPr>
          <a:xfrm>
            <a:off x="1826683" y="1371600"/>
            <a:ext cx="9753601" cy="465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t>标题文本</a:t>
            </a:r>
          </a:p>
        </p:txBody>
      </p:sp>
      <p:sp>
        <p:nvSpPr>
          <p:cNvPr id="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68808" y="6395956"/>
            <a:ext cx="358412" cy="3708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64" r:id="rId7"/>
    <p:sldLayoutId id="2147483665" r:id="rId8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656D78"/>
          </a:solidFill>
          <a:uFillTx/>
          <a:latin typeface="DengXian Light"/>
          <a:ea typeface="DengXian Light"/>
          <a:cs typeface="DengXian Light"/>
          <a:sym typeface="DengXian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656D78"/>
          </a:solidFill>
          <a:uFillTx/>
          <a:latin typeface="DengXian Light"/>
          <a:ea typeface="DengXian Light"/>
          <a:cs typeface="DengXian Light"/>
          <a:sym typeface="DengXian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656D78"/>
          </a:solidFill>
          <a:uFillTx/>
          <a:latin typeface="DengXian Light"/>
          <a:ea typeface="DengXian Light"/>
          <a:cs typeface="DengXian Light"/>
          <a:sym typeface="DengXian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656D78"/>
          </a:solidFill>
          <a:uFillTx/>
          <a:latin typeface="DengXian Light"/>
          <a:ea typeface="DengXian Light"/>
          <a:cs typeface="DengXian Light"/>
          <a:sym typeface="DengXian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656D78"/>
          </a:solidFill>
          <a:uFillTx/>
          <a:latin typeface="DengXian Light"/>
          <a:ea typeface="DengXian Light"/>
          <a:cs typeface="DengXian Light"/>
          <a:sym typeface="DengXian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656D78"/>
          </a:solidFill>
          <a:uFillTx/>
          <a:latin typeface="DengXian Light"/>
          <a:ea typeface="DengXian Light"/>
          <a:cs typeface="DengXian Light"/>
          <a:sym typeface="DengXian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656D78"/>
          </a:solidFill>
          <a:uFillTx/>
          <a:latin typeface="DengXian Light"/>
          <a:ea typeface="DengXian Light"/>
          <a:cs typeface="DengXian Light"/>
          <a:sym typeface="DengXian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656D78"/>
          </a:solidFill>
          <a:uFillTx/>
          <a:latin typeface="DengXian Light"/>
          <a:ea typeface="DengXian Light"/>
          <a:cs typeface="DengXian Light"/>
          <a:sym typeface="DengXian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656D78"/>
          </a:solidFill>
          <a:uFillTx/>
          <a:latin typeface="DengXian Light"/>
          <a:ea typeface="DengXian Light"/>
          <a:cs typeface="DengXian Light"/>
          <a:sym typeface="DengXian Light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Lantinghei SC Demibold"/>
          <a:ea typeface="Lantinghei SC Demibold"/>
          <a:cs typeface="Lantinghei SC Demibold"/>
          <a:sym typeface="Lantinghei SC Demibold"/>
        </a:defRPr>
      </a:lvl1pPr>
      <a:lvl2pPr marL="1039089" marR="0" indent="-58189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Lantinghei SC Demibold"/>
          <a:ea typeface="Lantinghei SC Demibold"/>
          <a:cs typeface="Lantinghei SC Demibold"/>
          <a:sym typeface="Lantinghei SC Demibold"/>
        </a:defRPr>
      </a:lvl2pPr>
      <a:lvl3pPr marL="1496289" marR="0" indent="-58188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Lantinghei SC Demibold"/>
          <a:ea typeface="Lantinghei SC Demibold"/>
          <a:cs typeface="Lantinghei SC Demibold"/>
          <a:sym typeface="Lantinghei SC Demibold"/>
        </a:defRPr>
      </a:lvl3pPr>
      <a:lvl4pPr marL="1953490" marR="0" indent="-58189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Lantinghei SC Demibold"/>
          <a:ea typeface="Lantinghei SC Demibold"/>
          <a:cs typeface="Lantinghei SC Demibold"/>
          <a:sym typeface="Lantinghei SC Demibold"/>
        </a:defRPr>
      </a:lvl4pPr>
      <a:lvl5pPr marL="2410690" marR="0" indent="-58189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Lantinghei SC Demibold"/>
          <a:ea typeface="Lantinghei SC Demibold"/>
          <a:cs typeface="Lantinghei SC Demibold"/>
          <a:sym typeface="Lantinghei SC Demibold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Lantinghei SC Demibold"/>
          <a:ea typeface="Lantinghei SC Demibold"/>
          <a:cs typeface="Lantinghei SC Demibold"/>
          <a:sym typeface="Lantinghei SC Demibold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Lantinghei SC Demibold"/>
          <a:ea typeface="Lantinghei SC Demibold"/>
          <a:cs typeface="Lantinghei SC Demibold"/>
          <a:sym typeface="Lantinghei SC Demibold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Lantinghei SC Demibold"/>
          <a:ea typeface="Lantinghei SC Demibold"/>
          <a:cs typeface="Lantinghei SC Demibold"/>
          <a:sym typeface="Lantinghei SC Demibold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Lantinghei SC Demibold"/>
          <a:ea typeface="Lantinghei SC Demibold"/>
          <a:cs typeface="Lantinghei SC Demibold"/>
          <a:sym typeface="Lantinghei SC Demibold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 txBox="1"/>
          <p:nvPr/>
        </p:nvSpPr>
        <p:spPr>
          <a:xfrm>
            <a:off x="0" y="2687040"/>
            <a:ext cx="5555345" cy="2308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16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zh-CN" altLang="en-US" sz="3200" b="1" spc="3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/>
                <a:sym typeface="冬青黑体简体中文 W3"/>
              </a:rPr>
              <a:t>之五恶意代码分析</a:t>
            </a:r>
            <a:endParaRPr lang="en-US" altLang="zh-CN" sz="3200" b="1" spc="30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/>
              <a:sym typeface="冬青黑体简体中文 W3"/>
            </a:endParaRPr>
          </a:p>
          <a:p>
            <a:pPr algn="ctr">
              <a:lnSpc>
                <a:spcPct val="150000"/>
              </a:lnSpc>
              <a:defRPr sz="16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zh-CN" altLang="en-US" sz="3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队名：</a:t>
            </a:r>
            <a:r>
              <a:rPr lang="en-US" altLang="zh-CN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loom</a:t>
            </a:r>
            <a:r>
              <a:rPr lang="en-US" altLang="zh-CN" sz="320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algn="ctr">
              <a:lnSpc>
                <a:spcPct val="150000"/>
              </a:lnSpc>
              <a:defRPr sz="16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zh-CN" altLang="en-US" sz="3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演讲者：</a:t>
            </a:r>
            <a:r>
              <a:rPr lang="zh-CN" altLang="en-US" sz="32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杨航锋</a:t>
            </a:r>
            <a:endParaRPr sz="3200" b="1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TextBox 26"/>
          <p:cNvSpPr txBox="1"/>
          <p:nvPr/>
        </p:nvSpPr>
        <p:spPr>
          <a:xfrm>
            <a:off x="424495" y="1940004"/>
            <a:ext cx="6519864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spc="3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大数据安全分析比赛</a:t>
            </a:r>
          </a:p>
        </p:txBody>
      </p:sp>
      <p:pic>
        <p:nvPicPr>
          <p:cNvPr id="4" name="DateCon.png" descr="Date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093" y="1106359"/>
            <a:ext cx="4063163" cy="732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占位符 2"/>
          <p:cNvSpPr txBox="1">
            <a:spLocks noGrp="1"/>
          </p:cNvSpPr>
          <p:nvPr>
            <p:ph type="body" sz="quarter" idx="4294967295"/>
          </p:nvPr>
        </p:nvSpPr>
        <p:spPr>
          <a:xfrm>
            <a:off x="422714" y="225240"/>
            <a:ext cx="7131637" cy="619128"/>
          </a:xfrm>
          <a:prstGeom prst="rect">
            <a:avLst/>
          </a:prstGeom>
          <a:noFill/>
          <a:ln>
            <a:noFill/>
            <a:miter lim="400000"/>
          </a:ln>
        </p:spPr>
        <p:txBody>
          <a:bodyPr lIns="45718" tIns="45718" rIns="45718" bIns="45718"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特征工程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左大括号 7"/>
          <p:cNvSpPr/>
          <p:nvPr/>
        </p:nvSpPr>
        <p:spPr bwMode="auto">
          <a:xfrm>
            <a:off x="3131582" y="1364166"/>
            <a:ext cx="284671" cy="2406769"/>
          </a:xfrm>
          <a:prstGeom prst="leftBrac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  <a:ea typeface="华文楷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768609" y="2244060"/>
            <a:ext cx="1362973" cy="646331"/>
          </a:xfrm>
          <a:prstGeom prst="rect">
            <a:avLst/>
          </a:prstGeom>
          <a:ln w="19050">
            <a:solidFill>
              <a:schemeClr val="bg1"/>
            </a:solidFill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华文楷体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28993" y="2382559"/>
            <a:ext cx="1242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特征工程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416253" y="1041000"/>
            <a:ext cx="3131389" cy="646331"/>
          </a:xfrm>
          <a:prstGeom prst="rect">
            <a:avLst/>
          </a:prstGeom>
          <a:ln w="19050">
            <a:solidFill>
              <a:schemeClr val="bg1"/>
            </a:solidFill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华文楷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89575" y="1164111"/>
            <a:ext cx="284240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TFIDF   (n_gram=(</a:t>
            </a:r>
            <a:r>
              <a:rPr lang="en-US" altLang="zh-CN" sz="2000" b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1,2))</a:t>
            </a:r>
            <a:endParaRPr lang="zh-CN" altLang="en-US" sz="2000" b="1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416253" y="3447770"/>
            <a:ext cx="1362973" cy="646331"/>
          </a:xfrm>
          <a:prstGeom prst="rect">
            <a:avLst/>
          </a:prstGeom>
          <a:ln w="19050">
            <a:solidFill>
              <a:schemeClr val="bg1"/>
            </a:solidFill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华文楷体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76637" y="3586269"/>
            <a:ext cx="1242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统计特征</a:t>
            </a:r>
          </a:p>
        </p:txBody>
      </p:sp>
      <p:sp>
        <p:nvSpPr>
          <p:cNvPr id="18" name="左大括号 17"/>
          <p:cNvSpPr/>
          <p:nvPr/>
        </p:nvSpPr>
        <p:spPr bwMode="auto">
          <a:xfrm>
            <a:off x="5193294" y="1855871"/>
            <a:ext cx="51759" cy="646331"/>
          </a:xfrm>
          <a:prstGeom prst="lef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华文楷体" pitchFamily="2" charset="-122"/>
            </a:endParaRPr>
          </a:p>
        </p:txBody>
      </p:sp>
      <p:sp>
        <p:nvSpPr>
          <p:cNvPr id="19" name="左大括号 18"/>
          <p:cNvSpPr/>
          <p:nvPr/>
        </p:nvSpPr>
        <p:spPr bwMode="auto">
          <a:xfrm>
            <a:off x="4882743" y="1950761"/>
            <a:ext cx="483080" cy="665083"/>
          </a:xfrm>
          <a:prstGeom prst="lef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华文楷体" pitchFamily="2" charset="-122"/>
            </a:endParaRPr>
          </a:p>
        </p:txBody>
      </p:sp>
      <p:sp>
        <p:nvSpPr>
          <p:cNvPr id="20" name="左大括号 19"/>
          <p:cNvSpPr/>
          <p:nvPr/>
        </p:nvSpPr>
        <p:spPr bwMode="auto">
          <a:xfrm>
            <a:off x="4779226" y="1950761"/>
            <a:ext cx="310551" cy="3726611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  <a:ea typeface="华文楷体" pitchFamily="2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141535" y="1782221"/>
            <a:ext cx="3674661" cy="341273"/>
          </a:xfrm>
          <a:prstGeom prst="rect">
            <a:avLst/>
          </a:prstGeom>
          <a:ln w="19050">
            <a:solidFill>
              <a:schemeClr val="bg1"/>
            </a:solidFill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华文楷体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96811" y="1782221"/>
            <a:ext cx="359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文件包含了多少种不同的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</a:t>
            </a:r>
          </a:p>
        </p:txBody>
      </p:sp>
      <p:sp>
        <p:nvSpPr>
          <p:cNvPr id="23" name="矩形 22"/>
          <p:cNvSpPr/>
          <p:nvPr/>
        </p:nvSpPr>
        <p:spPr bwMode="auto">
          <a:xfrm>
            <a:off x="5118201" y="2402847"/>
            <a:ext cx="3697995" cy="325820"/>
          </a:xfrm>
          <a:prstGeom prst="rect">
            <a:avLst/>
          </a:prstGeom>
          <a:ln w="19050">
            <a:solidFill>
              <a:schemeClr val="bg1"/>
            </a:solidFill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华文楷体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325235" y="2402847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黑文件特有的字符串</a:t>
            </a:r>
            <a:r>
              <a:rPr lang="en-US" altLang="zh-CN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5150161" y="3066610"/>
            <a:ext cx="3666035" cy="305247"/>
          </a:xfrm>
          <a:prstGeom prst="rect">
            <a:avLst/>
          </a:prstGeom>
          <a:ln w="19050">
            <a:solidFill>
              <a:schemeClr val="bg1"/>
            </a:solidFill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华文楷体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57195" y="3043527"/>
            <a:ext cx="299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白文件特有的字符串</a:t>
            </a:r>
            <a:r>
              <a:rPr lang="en-US" altLang="zh-CN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118201" y="3686717"/>
            <a:ext cx="3697995" cy="323166"/>
          </a:xfrm>
          <a:prstGeom prst="rect">
            <a:avLst/>
          </a:prstGeom>
          <a:ln w="19050">
            <a:solidFill>
              <a:schemeClr val="bg1"/>
            </a:solidFill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华文楷体" pitchFamily="2" charset="-122"/>
            </a:endParaRPr>
          </a:p>
        </p:txBody>
      </p:sp>
      <p:sp>
        <p:nvSpPr>
          <p:cNvPr id="28" name="文本框 15"/>
          <p:cNvSpPr txBox="1"/>
          <p:nvPr/>
        </p:nvSpPr>
        <p:spPr>
          <a:xfrm>
            <a:off x="5178585" y="3669129"/>
            <a:ext cx="36660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r>
              <a:rPr lang="zh-CN" altLang="en-US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文件出现频率最高的一些字符串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5118201" y="4304965"/>
            <a:ext cx="3697995" cy="353934"/>
          </a:xfrm>
          <a:prstGeom prst="rect">
            <a:avLst/>
          </a:prstGeom>
          <a:ln w="19050">
            <a:solidFill>
              <a:schemeClr val="bg1"/>
            </a:solidFill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华文楷体" pitchFamily="2" charset="-122"/>
            </a:endParaRPr>
          </a:p>
        </p:txBody>
      </p:sp>
      <p:sp>
        <p:nvSpPr>
          <p:cNvPr id="30" name="文本框 15"/>
          <p:cNvSpPr txBox="1"/>
          <p:nvPr/>
        </p:nvSpPr>
        <p:spPr>
          <a:xfrm>
            <a:off x="5178592" y="4304965"/>
            <a:ext cx="369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白文件出现频率最高的一些字符串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5118201" y="4925403"/>
            <a:ext cx="3697995" cy="323166"/>
          </a:xfrm>
          <a:prstGeom prst="rect">
            <a:avLst/>
          </a:prstGeom>
          <a:ln w="19050">
            <a:solidFill>
              <a:schemeClr val="bg1"/>
            </a:solidFill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15"/>
              <p:cNvSpPr txBox="1"/>
              <p:nvPr/>
            </p:nvSpPr>
            <p:spPr>
              <a:xfrm>
                <a:off x="5325235" y="4925403"/>
                <a:ext cx="3200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⋯⋯⋯</m:t>
                      </m:r>
                    </m:oMath>
                  </m:oMathPara>
                </a14:m>
                <a:endPara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2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235" y="4925403"/>
                <a:ext cx="32004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/>
          <p:cNvSpPr/>
          <p:nvPr/>
        </p:nvSpPr>
        <p:spPr bwMode="auto">
          <a:xfrm>
            <a:off x="5118201" y="5501421"/>
            <a:ext cx="3697995" cy="369332"/>
          </a:xfrm>
          <a:prstGeom prst="rect">
            <a:avLst/>
          </a:prstGeom>
          <a:ln w="19050">
            <a:solidFill>
              <a:schemeClr val="bg1"/>
            </a:solidFill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华文楷体" pitchFamily="2" charset="-122"/>
            </a:endParaRPr>
          </a:p>
        </p:txBody>
      </p:sp>
      <p:sp>
        <p:nvSpPr>
          <p:cNvPr id="34" name="文本框 15"/>
          <p:cNvSpPr txBox="1"/>
          <p:nvPr/>
        </p:nvSpPr>
        <p:spPr>
          <a:xfrm>
            <a:off x="5325235" y="550142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文件包含字符串的个数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29459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占位符 2"/>
          <p:cNvSpPr txBox="1">
            <a:spLocks noGrp="1"/>
          </p:cNvSpPr>
          <p:nvPr>
            <p:ph type="body" sz="quarter" idx="4294967295"/>
          </p:nvPr>
        </p:nvSpPr>
        <p:spPr>
          <a:xfrm>
            <a:off x="422714" y="225240"/>
            <a:ext cx="7131637" cy="619128"/>
          </a:xfrm>
          <a:prstGeom prst="rect">
            <a:avLst/>
          </a:prstGeom>
          <a:noFill/>
          <a:ln>
            <a:noFill/>
            <a:miter lim="400000"/>
          </a:ln>
        </p:spPr>
        <p:txBody>
          <a:bodyPr lIns="45718" tIns="45718" rIns="45718" bIns="45718"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特征工程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770" y="715253"/>
            <a:ext cx="7116793" cy="53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835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标题 2"/>
          <p:cNvSpPr txBox="1"/>
          <p:nvPr/>
        </p:nvSpPr>
        <p:spPr>
          <a:xfrm>
            <a:off x="5013520" y="3012005"/>
            <a:ext cx="5709113" cy="7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defRPr sz="44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lvl="0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算法的设计和结果展示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ea typeface="宋体" charset="-122"/>
              <a:cs typeface="Arial" panose="020B0604020202020204" pitchFamily="34" charset="0"/>
            </a:endParaRPr>
          </a:p>
        </p:txBody>
      </p:sp>
      <p:sp>
        <p:nvSpPr>
          <p:cNvPr id="466" name="标题 2"/>
          <p:cNvSpPr txBox="1"/>
          <p:nvPr/>
        </p:nvSpPr>
        <p:spPr>
          <a:xfrm>
            <a:off x="3233678" y="2994991"/>
            <a:ext cx="1477723" cy="942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6000" b="1">
                <a:solidFill>
                  <a:srgbClr val="47B5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03</a:t>
            </a:r>
          </a:p>
        </p:txBody>
      </p:sp>
      <p:sp>
        <p:nvSpPr>
          <p:cNvPr id="467" name="直线连接符 11"/>
          <p:cNvSpPr/>
          <p:nvPr/>
        </p:nvSpPr>
        <p:spPr>
          <a:xfrm>
            <a:off x="4606295" y="3105646"/>
            <a:ext cx="2" cy="649918"/>
          </a:xfrm>
          <a:prstGeom prst="line">
            <a:avLst/>
          </a:prstGeom>
          <a:ln w="25400">
            <a:solidFill>
              <a:srgbClr val="47B55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占位符 2"/>
          <p:cNvSpPr txBox="1">
            <a:spLocks noGrp="1"/>
          </p:cNvSpPr>
          <p:nvPr>
            <p:ph type="body" sz="quarter" idx="4294967295"/>
          </p:nvPr>
        </p:nvSpPr>
        <p:spPr>
          <a:xfrm>
            <a:off x="422714" y="225240"/>
            <a:ext cx="7131637" cy="619128"/>
          </a:xfrm>
          <a:prstGeom prst="rect">
            <a:avLst/>
          </a:prstGeom>
          <a:noFill/>
          <a:ln>
            <a:noFill/>
            <a:miter lim="400000"/>
          </a:ln>
        </p:spPr>
        <p:txBody>
          <a:bodyPr lIns="45718" tIns="45718" rIns="45718" bIns="45718"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算法的设计和结果展示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ea typeface="宋体" charset="-122"/>
              <a:cs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253849" y="816071"/>
            <a:ext cx="263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mtClean="0">
                <a:solidFill>
                  <a:srgbClr val="0118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Stacking (5 fold)</a:t>
            </a:r>
            <a:endParaRPr lang="zh-CN" altLang="en-US" b="1">
              <a:solidFill>
                <a:srgbClr val="01181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02" y="816071"/>
            <a:ext cx="9532188" cy="536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05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10" y="844368"/>
            <a:ext cx="4993156" cy="5220002"/>
          </a:xfrm>
          <a:prstGeom prst="rect">
            <a:avLst/>
          </a:prstGeom>
        </p:spPr>
      </p:pic>
      <p:sp>
        <p:nvSpPr>
          <p:cNvPr id="289" name="文本占位符 2"/>
          <p:cNvSpPr txBox="1">
            <a:spLocks noGrp="1"/>
          </p:cNvSpPr>
          <p:nvPr>
            <p:ph type="body" sz="quarter" idx="4294967295"/>
          </p:nvPr>
        </p:nvSpPr>
        <p:spPr>
          <a:xfrm>
            <a:off x="422714" y="225240"/>
            <a:ext cx="7131637" cy="619128"/>
          </a:xfrm>
          <a:prstGeom prst="rect">
            <a:avLst/>
          </a:prstGeom>
          <a:noFill/>
          <a:ln>
            <a:noFill/>
            <a:miter lim="400000"/>
          </a:ln>
        </p:spPr>
        <p:txBody>
          <a:bodyPr lIns="45718" tIns="45718" rIns="45718" bIns="45718"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算法的设计和结果展示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ea typeface="宋体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14" y="923028"/>
            <a:ext cx="5316277" cy="36403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66490" y="4796939"/>
            <a:ext cx="3536830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r>
              <a:rPr lang="zh-CN" altLang="en-US" sz="3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22264365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占位符 2"/>
          <p:cNvSpPr txBox="1">
            <a:spLocks noGrp="1"/>
          </p:cNvSpPr>
          <p:nvPr>
            <p:ph type="body" sz="quarter" idx="4294967295"/>
          </p:nvPr>
        </p:nvSpPr>
        <p:spPr>
          <a:xfrm>
            <a:off x="422714" y="225240"/>
            <a:ext cx="7131637" cy="619128"/>
          </a:xfrm>
          <a:prstGeom prst="rect">
            <a:avLst/>
          </a:prstGeom>
          <a:noFill/>
          <a:ln>
            <a:noFill/>
            <a:miter lim="400000"/>
          </a:ln>
        </p:spPr>
        <p:txBody>
          <a:bodyPr lIns="45718" tIns="45718" rIns="45718" bIns="45718"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算法的设计和结果展示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ea typeface="宋体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58" y="747338"/>
            <a:ext cx="7049484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701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占位符 2"/>
          <p:cNvSpPr txBox="1">
            <a:spLocks noGrp="1"/>
          </p:cNvSpPr>
          <p:nvPr>
            <p:ph type="body" sz="quarter" idx="4294967295"/>
          </p:nvPr>
        </p:nvSpPr>
        <p:spPr>
          <a:xfrm>
            <a:off x="422714" y="225240"/>
            <a:ext cx="7131637" cy="619128"/>
          </a:xfrm>
          <a:prstGeom prst="rect">
            <a:avLst/>
          </a:prstGeom>
          <a:noFill/>
          <a:ln>
            <a:noFill/>
            <a:miter lim="400000"/>
          </a:ln>
        </p:spPr>
        <p:txBody>
          <a:bodyPr lIns="45718" tIns="45718" rIns="45718" bIns="45718"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算法的设计和结果展示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ea typeface="宋体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14" y="1095555"/>
            <a:ext cx="7299617" cy="40026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590" y="1854752"/>
            <a:ext cx="3608683" cy="213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462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占位符 2"/>
          <p:cNvSpPr txBox="1">
            <a:spLocks noGrp="1"/>
          </p:cNvSpPr>
          <p:nvPr>
            <p:ph type="body" sz="quarter" idx="4294967295"/>
          </p:nvPr>
        </p:nvSpPr>
        <p:spPr>
          <a:xfrm>
            <a:off x="422714" y="225240"/>
            <a:ext cx="7131637" cy="619128"/>
          </a:xfrm>
          <a:prstGeom prst="rect">
            <a:avLst/>
          </a:prstGeom>
          <a:noFill/>
          <a:ln>
            <a:noFill/>
            <a:miter lim="400000"/>
          </a:ln>
        </p:spPr>
        <p:txBody>
          <a:bodyPr lIns="45718" tIns="45718" rIns="45718" bIns="45718"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算法的设计和结果展示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ea typeface="宋体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5096" y="1377600"/>
            <a:ext cx="523216" cy="41609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smtClean="0">
                <a:solidFill>
                  <a:srgbClr val="00F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Bagging</a:t>
            </a:r>
            <a:r>
              <a:rPr lang="zh-CN" altLang="en-US" sz="2800" smtClean="0">
                <a:solidFill>
                  <a:srgbClr val="00F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模型的构建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F0D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2DDB436-2C08-43C4-9FA1-718FF2D53DE2}"/>
              </a:ext>
            </a:extLst>
          </p:cNvPr>
          <p:cNvGrpSpPr/>
          <p:nvPr/>
        </p:nvGrpSpPr>
        <p:grpSpPr>
          <a:xfrm>
            <a:off x="1750634" y="997222"/>
            <a:ext cx="7615366" cy="4461938"/>
            <a:chOff x="33768" y="1664891"/>
            <a:chExt cx="6555567" cy="4483629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DCCEC08-ACAC-43BD-AB90-E45019097405}"/>
                </a:ext>
              </a:extLst>
            </p:cNvPr>
            <p:cNvSpPr/>
            <p:nvPr/>
          </p:nvSpPr>
          <p:spPr bwMode="auto">
            <a:xfrm>
              <a:off x="94521" y="1759785"/>
              <a:ext cx="431689" cy="185467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3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华文楷体" pitchFamily="2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C8DF9CB-1BFC-4954-99DD-C897BA45F579}"/>
                </a:ext>
              </a:extLst>
            </p:cNvPr>
            <p:cNvSpPr txBox="1"/>
            <p:nvPr/>
          </p:nvSpPr>
          <p:spPr>
            <a:xfrm rot="10800000">
              <a:off x="33768" y="1664891"/>
              <a:ext cx="492443" cy="175978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TrainingData</a:t>
              </a:r>
              <a:endPara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853E919C-47FC-4C0E-AD25-34435FD43A95}"/>
                </a:ext>
              </a:extLst>
            </p:cNvPr>
            <p:cNvSpPr/>
            <p:nvPr/>
          </p:nvSpPr>
          <p:spPr bwMode="auto">
            <a:xfrm>
              <a:off x="124898" y="4948191"/>
              <a:ext cx="431689" cy="12003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zh-CN" sz="3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华文楷体" pitchFamily="2" charset="-122"/>
              </a:endParaRPr>
            </a:p>
            <a:p>
              <a:pPr marL="0" marR="0" indent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3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华文楷体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3ADA3D96-A7EE-470C-9DEC-E9ACD3CCEAAB}"/>
                </a:ext>
              </a:extLst>
            </p:cNvPr>
            <p:cNvSpPr txBox="1"/>
            <p:nvPr/>
          </p:nvSpPr>
          <p:spPr>
            <a:xfrm rot="10800000">
              <a:off x="94521" y="4948191"/>
              <a:ext cx="492443" cy="120032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TestData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2BBFC3E5-0589-45F4-AE73-920003949823}"/>
                </a:ext>
              </a:extLst>
            </p:cNvPr>
            <p:cNvSpPr/>
            <p:nvPr/>
          </p:nvSpPr>
          <p:spPr bwMode="auto">
            <a:xfrm>
              <a:off x="596790" y="1759785"/>
              <a:ext cx="914400" cy="30777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learn</a:t>
              </a: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00711A2-12C4-4D02-8B6E-86D7D0638F6B}"/>
                </a:ext>
              </a:extLst>
            </p:cNvPr>
            <p:cNvSpPr/>
            <p:nvPr/>
          </p:nvSpPr>
          <p:spPr bwMode="auto">
            <a:xfrm>
              <a:off x="594568" y="2142792"/>
              <a:ext cx="914400" cy="30777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learn</a:t>
              </a: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BD8A44F6-3EBA-45C4-B409-66BCA2F20A5D}"/>
                </a:ext>
              </a:extLst>
            </p:cNvPr>
            <p:cNvSpPr/>
            <p:nvPr/>
          </p:nvSpPr>
          <p:spPr bwMode="auto">
            <a:xfrm>
              <a:off x="596790" y="2533236"/>
              <a:ext cx="914400" cy="30777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learn</a:t>
              </a: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3D94214-F189-4437-9A52-0CD06C4F5D7A}"/>
                </a:ext>
              </a:extLst>
            </p:cNvPr>
            <p:cNvSpPr/>
            <p:nvPr/>
          </p:nvSpPr>
          <p:spPr bwMode="auto">
            <a:xfrm>
              <a:off x="594568" y="2923680"/>
              <a:ext cx="914400" cy="30777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learn</a:t>
              </a: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ACF3064-C8CC-407F-BE55-D98FB16D3F8F}"/>
                </a:ext>
              </a:extLst>
            </p:cNvPr>
            <p:cNvSpPr txBox="1"/>
            <p:nvPr/>
          </p:nvSpPr>
          <p:spPr>
            <a:xfrm>
              <a:off x="600327" y="4173606"/>
              <a:ext cx="914400" cy="338554"/>
            </a:xfrm>
            <a:prstGeom prst="rect">
              <a:avLst/>
            </a:prstGeom>
            <a:solidFill>
              <a:srgbClr val="00B0F0"/>
            </a:solidFill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Model1</a:t>
              </a:r>
              <a:endPara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FB10CF9B-84A9-439C-A67F-5A411A4CCE9B}"/>
                </a:ext>
              </a:extLst>
            </p:cNvPr>
            <p:cNvSpPr/>
            <p:nvPr/>
          </p:nvSpPr>
          <p:spPr bwMode="auto">
            <a:xfrm>
              <a:off x="1554779" y="1759785"/>
              <a:ext cx="914400" cy="30777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learn</a:t>
              </a:r>
              <a:endPara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B8CA6F4-2AFC-4A9C-BD39-CED4A29DC7C6}"/>
                </a:ext>
              </a:extLst>
            </p:cNvPr>
            <p:cNvSpPr/>
            <p:nvPr/>
          </p:nvSpPr>
          <p:spPr bwMode="auto">
            <a:xfrm>
              <a:off x="1552557" y="2923680"/>
              <a:ext cx="914400" cy="30777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learn</a:t>
              </a:r>
              <a:endPara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8D65231-BC1A-4DED-911F-067BED382D47}"/>
                </a:ext>
              </a:extLst>
            </p:cNvPr>
            <p:cNvSpPr/>
            <p:nvPr/>
          </p:nvSpPr>
          <p:spPr bwMode="auto">
            <a:xfrm>
              <a:off x="1554779" y="2533236"/>
              <a:ext cx="914400" cy="30777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learn</a:t>
              </a: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D14EFD5-A659-45E2-8A08-86E447E9C850}"/>
                </a:ext>
              </a:extLst>
            </p:cNvPr>
            <p:cNvSpPr/>
            <p:nvPr/>
          </p:nvSpPr>
          <p:spPr bwMode="auto">
            <a:xfrm>
              <a:off x="1552557" y="3306687"/>
              <a:ext cx="914400" cy="30777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400" b="1">
                  <a:solidFill>
                    <a:schemeClr val="bg1"/>
                  </a:solidFill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learn</a:t>
              </a: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E2AAA2EF-8A56-4255-8A0E-340DF9D78AF3}"/>
                </a:ext>
              </a:extLst>
            </p:cNvPr>
            <p:cNvSpPr/>
            <p:nvPr/>
          </p:nvSpPr>
          <p:spPr bwMode="auto">
            <a:xfrm>
              <a:off x="2512768" y="1759785"/>
              <a:ext cx="914400" cy="30777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learn</a:t>
              </a: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17E2E79-CEFF-4E7E-87EC-793732E7908B}"/>
                </a:ext>
              </a:extLst>
            </p:cNvPr>
            <p:cNvSpPr/>
            <p:nvPr/>
          </p:nvSpPr>
          <p:spPr bwMode="auto">
            <a:xfrm>
              <a:off x="2510546" y="2142792"/>
              <a:ext cx="914400" cy="30777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learn</a:t>
              </a: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5006A92-77E6-4B19-BE3E-F7D3B7BF4504}"/>
                </a:ext>
              </a:extLst>
            </p:cNvPr>
            <p:cNvSpPr/>
            <p:nvPr/>
          </p:nvSpPr>
          <p:spPr bwMode="auto">
            <a:xfrm>
              <a:off x="2510546" y="2923680"/>
              <a:ext cx="914400" cy="30777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learn</a:t>
              </a:r>
              <a:endPara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CD95A12-E307-4781-A09E-680EB8235A9E}"/>
                </a:ext>
              </a:extLst>
            </p:cNvPr>
            <p:cNvSpPr/>
            <p:nvPr/>
          </p:nvSpPr>
          <p:spPr bwMode="auto">
            <a:xfrm>
              <a:off x="2510546" y="3306687"/>
              <a:ext cx="914400" cy="30777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400" b="1">
                  <a:solidFill>
                    <a:schemeClr val="bg1"/>
                  </a:solidFill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learn</a:t>
              </a: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D8B1F136-F480-4A9F-8C58-69E1A83AF6B8}"/>
                </a:ext>
              </a:extLst>
            </p:cNvPr>
            <p:cNvSpPr/>
            <p:nvPr/>
          </p:nvSpPr>
          <p:spPr bwMode="auto">
            <a:xfrm>
              <a:off x="3466593" y="2142792"/>
              <a:ext cx="914400" cy="30777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learn</a:t>
              </a: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5125F88D-6E7A-4631-B43B-167079E79D98}"/>
                </a:ext>
              </a:extLst>
            </p:cNvPr>
            <p:cNvSpPr/>
            <p:nvPr/>
          </p:nvSpPr>
          <p:spPr bwMode="auto">
            <a:xfrm>
              <a:off x="3474090" y="2533236"/>
              <a:ext cx="914400" cy="30777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learn</a:t>
              </a: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A9224D8-37D7-4952-B09F-DF1B877F347C}"/>
                </a:ext>
              </a:extLst>
            </p:cNvPr>
            <p:cNvSpPr/>
            <p:nvPr/>
          </p:nvSpPr>
          <p:spPr bwMode="auto">
            <a:xfrm>
              <a:off x="3471868" y="2923680"/>
              <a:ext cx="914400" cy="30777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learn</a:t>
              </a: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51464772-0065-48B2-A2E2-2F6029B4867C}"/>
                </a:ext>
              </a:extLst>
            </p:cNvPr>
            <p:cNvSpPr/>
            <p:nvPr/>
          </p:nvSpPr>
          <p:spPr bwMode="auto">
            <a:xfrm>
              <a:off x="3471868" y="3306687"/>
              <a:ext cx="914400" cy="30777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400" b="1">
                  <a:solidFill>
                    <a:schemeClr val="bg1"/>
                  </a:solidFill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learn</a:t>
              </a: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9CDC9BA9-4697-4BAB-91FC-11277E466A3C}"/>
                </a:ext>
              </a:extLst>
            </p:cNvPr>
            <p:cNvSpPr/>
            <p:nvPr/>
          </p:nvSpPr>
          <p:spPr bwMode="auto">
            <a:xfrm>
              <a:off x="4437633" y="2142792"/>
              <a:ext cx="914400" cy="30777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learn</a:t>
              </a: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C92A59DC-3F53-4278-BD96-F53DC661DFE3}"/>
                </a:ext>
              </a:extLst>
            </p:cNvPr>
            <p:cNvSpPr/>
            <p:nvPr/>
          </p:nvSpPr>
          <p:spPr bwMode="auto">
            <a:xfrm>
              <a:off x="4439855" y="2533236"/>
              <a:ext cx="914400" cy="30777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learn</a:t>
              </a: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3119C4E-DF4E-4E8E-964C-1855D7C6BB75}"/>
                </a:ext>
              </a:extLst>
            </p:cNvPr>
            <p:cNvSpPr/>
            <p:nvPr/>
          </p:nvSpPr>
          <p:spPr bwMode="auto">
            <a:xfrm>
              <a:off x="4437633" y="1759785"/>
              <a:ext cx="914400" cy="30777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learn</a:t>
              </a: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141DE40-D04E-4657-A102-F46BBD0F3D6D}"/>
                </a:ext>
              </a:extLst>
            </p:cNvPr>
            <p:cNvSpPr/>
            <p:nvPr/>
          </p:nvSpPr>
          <p:spPr bwMode="auto">
            <a:xfrm>
              <a:off x="4437633" y="3306687"/>
              <a:ext cx="914400" cy="30777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learn</a:t>
              </a: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C31BE9B-EA08-4BC3-B499-BFF19B38C265}"/>
                </a:ext>
              </a:extLst>
            </p:cNvPr>
            <p:cNvSpPr txBox="1"/>
            <p:nvPr/>
          </p:nvSpPr>
          <p:spPr>
            <a:xfrm>
              <a:off x="1554779" y="4173606"/>
              <a:ext cx="914400" cy="338554"/>
            </a:xfrm>
            <a:prstGeom prst="rect">
              <a:avLst/>
            </a:prstGeom>
            <a:solidFill>
              <a:srgbClr val="00B0F0"/>
            </a:solidFill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Model2</a:t>
              </a:r>
              <a:endPara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1DB806EE-BAD9-4211-A742-6462A021D3CE}"/>
                </a:ext>
              </a:extLst>
            </p:cNvPr>
            <p:cNvSpPr txBox="1"/>
            <p:nvPr/>
          </p:nvSpPr>
          <p:spPr>
            <a:xfrm>
              <a:off x="2512768" y="4173606"/>
              <a:ext cx="914400" cy="338554"/>
            </a:xfrm>
            <a:prstGeom prst="rect">
              <a:avLst/>
            </a:prstGeom>
            <a:solidFill>
              <a:srgbClr val="00B0F0"/>
            </a:solidFill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Model3</a:t>
              </a:r>
              <a:endPara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1699D0E5-838F-48EF-819E-35DD2308249B}"/>
                </a:ext>
              </a:extLst>
            </p:cNvPr>
            <p:cNvSpPr txBox="1"/>
            <p:nvPr/>
          </p:nvSpPr>
          <p:spPr>
            <a:xfrm>
              <a:off x="3466593" y="4174189"/>
              <a:ext cx="914400" cy="338554"/>
            </a:xfrm>
            <a:prstGeom prst="rect">
              <a:avLst/>
            </a:prstGeom>
            <a:solidFill>
              <a:srgbClr val="00B0F0"/>
            </a:solidFill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Model4</a:t>
              </a:r>
              <a:endPara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AD5B8256-5981-407C-97B3-BFF6033DF593}"/>
                </a:ext>
              </a:extLst>
            </p:cNvPr>
            <p:cNvSpPr txBox="1"/>
            <p:nvPr/>
          </p:nvSpPr>
          <p:spPr>
            <a:xfrm>
              <a:off x="4428694" y="4174189"/>
              <a:ext cx="914400" cy="338554"/>
            </a:xfrm>
            <a:prstGeom prst="rect">
              <a:avLst/>
            </a:prstGeom>
            <a:solidFill>
              <a:srgbClr val="00B0F0"/>
            </a:solidFill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Model5</a:t>
              </a:r>
              <a:endPara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95D3B8FE-8706-42AD-9E57-D6E169C8B374}"/>
                </a:ext>
              </a:extLst>
            </p:cNvPr>
            <p:cNvSpPr/>
            <p:nvPr/>
          </p:nvSpPr>
          <p:spPr bwMode="auto">
            <a:xfrm>
              <a:off x="2141730" y="5286744"/>
              <a:ext cx="1652032" cy="52322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强学习器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0AC6CBF0-0B69-4235-8057-A0E1A038540F}"/>
                </a:ext>
              </a:extLst>
            </p:cNvPr>
            <p:cNvCxnSpPr>
              <a:stCxn id="56" idx="2"/>
              <a:endCxn id="117" idx="0"/>
            </p:cNvCxnSpPr>
            <p:nvPr/>
          </p:nvCxnSpPr>
          <p:spPr bwMode="auto">
            <a:xfrm>
              <a:off x="1057527" y="4512160"/>
              <a:ext cx="1910219" cy="774584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A9FB846E-41D4-4ECC-8157-D38CB0BCE46D}"/>
                </a:ext>
              </a:extLst>
            </p:cNvPr>
            <p:cNvCxnSpPr>
              <a:stCxn id="73" idx="2"/>
              <a:endCxn id="117" idx="0"/>
            </p:cNvCxnSpPr>
            <p:nvPr/>
          </p:nvCxnSpPr>
          <p:spPr bwMode="auto">
            <a:xfrm>
              <a:off x="2011979" y="4512160"/>
              <a:ext cx="955767" cy="774584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179BE6A6-7C64-48F6-9415-6D00052D76D9}"/>
                </a:ext>
              </a:extLst>
            </p:cNvPr>
            <p:cNvCxnSpPr>
              <a:stCxn id="74" idx="2"/>
              <a:endCxn id="117" idx="0"/>
            </p:cNvCxnSpPr>
            <p:nvPr/>
          </p:nvCxnSpPr>
          <p:spPr bwMode="auto">
            <a:xfrm flipH="1">
              <a:off x="2967746" y="4512160"/>
              <a:ext cx="2222" cy="774584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</p:cxn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8382E3BD-7AB7-4FD4-A9C5-4FDA8532EAB8}"/>
                </a:ext>
              </a:extLst>
            </p:cNvPr>
            <p:cNvCxnSpPr>
              <a:stCxn id="115" idx="2"/>
              <a:endCxn id="117" idx="0"/>
            </p:cNvCxnSpPr>
            <p:nvPr/>
          </p:nvCxnSpPr>
          <p:spPr bwMode="auto">
            <a:xfrm flipH="1">
              <a:off x="2967746" y="4512743"/>
              <a:ext cx="956047" cy="774001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</p:cxn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ACE49470-A673-4037-9677-6B63485ACEEB}"/>
                </a:ext>
              </a:extLst>
            </p:cNvPr>
            <p:cNvCxnSpPr>
              <a:stCxn id="116" idx="2"/>
              <a:endCxn id="117" idx="0"/>
            </p:cNvCxnSpPr>
            <p:nvPr/>
          </p:nvCxnSpPr>
          <p:spPr bwMode="auto">
            <a:xfrm flipH="1">
              <a:off x="2967746" y="4512743"/>
              <a:ext cx="1918148" cy="774001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</p:cxnSp>
        <p:cxnSp>
          <p:nvCxnSpPr>
            <p:cNvPr id="123" name="直接箭头连接符 122">
              <a:extLst>
                <a:ext uri="{FF2B5EF4-FFF2-40B4-BE49-F238E27FC236}">
                  <a16:creationId xmlns:a16="http://schemas.microsoft.com/office/drawing/2014/main" id="{D4E53E29-160D-4668-94BF-279DE56828E5}"/>
                </a:ext>
              </a:extLst>
            </p:cNvPr>
            <p:cNvCxnSpPr>
              <a:stCxn id="51" idx="1"/>
              <a:endCxn id="117" idx="1"/>
            </p:cNvCxnSpPr>
            <p:nvPr/>
          </p:nvCxnSpPr>
          <p:spPr bwMode="auto">
            <a:xfrm>
              <a:off x="586964" y="5548354"/>
              <a:ext cx="1554766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</p:cxn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CCE6F4E7-1D85-4703-B088-C151285FBEB5}"/>
                </a:ext>
              </a:extLst>
            </p:cNvPr>
            <p:cNvSpPr/>
            <p:nvPr/>
          </p:nvSpPr>
          <p:spPr bwMode="auto">
            <a:xfrm>
              <a:off x="4763008" y="5091154"/>
              <a:ext cx="1826327" cy="9144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3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华文楷体" pitchFamily="2" charset="-122"/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20BB62-04F4-4BCC-BF2F-4E1BEA18C4FF}"/>
                </a:ext>
              </a:extLst>
            </p:cNvPr>
            <p:cNvSpPr/>
            <p:nvPr/>
          </p:nvSpPr>
          <p:spPr bwMode="auto">
            <a:xfrm>
              <a:off x="4572000" y="5348299"/>
              <a:ext cx="1301971" cy="40011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prediction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4836AB17-D144-444B-AB5F-CCD0F9290409}"/>
                </a:ext>
              </a:extLst>
            </p:cNvPr>
            <p:cNvCxnSpPr>
              <a:stCxn id="117" idx="3"/>
              <a:endCxn id="125" idx="1"/>
            </p:cNvCxnSpPr>
            <p:nvPr/>
          </p:nvCxnSpPr>
          <p:spPr bwMode="auto">
            <a:xfrm flipV="1">
              <a:off x="3793762" y="5548354"/>
              <a:ext cx="778238" cy="1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</p:cxnSp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DF955AAE-41B7-48C5-BEE5-6321BC6E732E}"/>
                </a:ext>
              </a:extLst>
            </p:cNvPr>
            <p:cNvCxnSpPr>
              <a:stCxn id="60" idx="2"/>
              <a:endCxn id="73" idx="0"/>
            </p:cNvCxnSpPr>
            <p:nvPr/>
          </p:nvCxnSpPr>
          <p:spPr bwMode="auto">
            <a:xfrm>
              <a:off x="2009757" y="3614464"/>
              <a:ext cx="2222" cy="559142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</p:cxn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30E5A3F2-E7F2-4C93-B41D-85588B718247}"/>
                </a:ext>
              </a:extLst>
            </p:cNvPr>
            <p:cNvCxnSpPr/>
            <p:nvPr/>
          </p:nvCxnSpPr>
          <p:spPr bwMode="auto">
            <a:xfrm>
              <a:off x="1057527" y="3632425"/>
              <a:ext cx="2222" cy="559142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</p:cxn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23D9969E-E82C-40A2-8EF3-F22796A7E43B}"/>
                </a:ext>
              </a:extLst>
            </p:cNvPr>
            <p:cNvCxnSpPr/>
            <p:nvPr/>
          </p:nvCxnSpPr>
          <p:spPr bwMode="auto">
            <a:xfrm>
              <a:off x="2921935" y="3613881"/>
              <a:ext cx="2222" cy="559142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</p:cxn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B07D8C30-1CAA-4552-8007-D1E306861878}"/>
                </a:ext>
              </a:extLst>
            </p:cNvPr>
            <p:cNvCxnSpPr/>
            <p:nvPr/>
          </p:nvCxnSpPr>
          <p:spPr bwMode="auto">
            <a:xfrm>
              <a:off x="3923793" y="3631491"/>
              <a:ext cx="2222" cy="559142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</p:cxn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4762D553-98D8-4184-865F-4116BC32F330}"/>
                </a:ext>
              </a:extLst>
            </p:cNvPr>
            <p:cNvCxnSpPr/>
            <p:nvPr/>
          </p:nvCxnSpPr>
          <p:spPr bwMode="auto">
            <a:xfrm>
              <a:off x="4877618" y="3615047"/>
              <a:ext cx="2222" cy="559142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</p:cxn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5A2FCF21-0859-402D-B6A4-3BED238C7F84}"/>
                </a:ext>
              </a:extLst>
            </p:cNvPr>
            <p:cNvSpPr txBox="1"/>
            <p:nvPr/>
          </p:nvSpPr>
          <p:spPr>
            <a:xfrm>
              <a:off x="2594219" y="3768352"/>
              <a:ext cx="659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训练</a:t>
              </a: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212C0D11-F114-457B-8BBA-F07E4A90DC05}"/>
                </a:ext>
              </a:extLst>
            </p:cNvPr>
            <p:cNvSpPr txBox="1"/>
            <p:nvPr/>
          </p:nvSpPr>
          <p:spPr>
            <a:xfrm>
              <a:off x="2311419" y="4582042"/>
              <a:ext cx="13170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/>
                <a:t>VOTE</a:t>
              </a:r>
              <a:endParaRPr lang="zh-CN" altLang="en-US" sz="2800" b="1" dirty="0"/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91A22E69-7E58-4F1C-ADF8-68EC290E97BA}"/>
              </a:ext>
            </a:extLst>
          </p:cNvPr>
          <p:cNvSpPr txBox="1"/>
          <p:nvPr/>
        </p:nvSpPr>
        <p:spPr>
          <a:xfrm>
            <a:off x="8244794" y="1732834"/>
            <a:ext cx="3473849" cy="2199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主要思想：</a:t>
            </a:r>
            <a:endParaRPr lang="en-US" altLang="zh-CN"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从训练数据集里随机抽取样本，用抽取到的样本训练模型，通过所有模型一起投票来确定预测值。</a:t>
            </a:r>
          </a:p>
        </p:txBody>
      </p:sp>
    </p:spTree>
    <p:extLst>
      <p:ext uri="{BB962C8B-B14F-4D97-AF65-F5344CB8AC3E}">
        <p14:creationId xmlns:p14="http://schemas.microsoft.com/office/powerpoint/2010/main" val="28953862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占位符 2"/>
          <p:cNvSpPr txBox="1">
            <a:spLocks noGrp="1"/>
          </p:cNvSpPr>
          <p:nvPr>
            <p:ph type="body" sz="quarter" idx="4294967295"/>
          </p:nvPr>
        </p:nvSpPr>
        <p:spPr>
          <a:xfrm>
            <a:off x="422714" y="225240"/>
            <a:ext cx="7131637" cy="619128"/>
          </a:xfrm>
          <a:prstGeom prst="rect">
            <a:avLst/>
          </a:prstGeom>
          <a:noFill/>
          <a:ln>
            <a:noFill/>
            <a:miter lim="400000"/>
          </a:ln>
        </p:spPr>
        <p:txBody>
          <a:bodyPr lIns="45718" tIns="45718" rIns="45718" bIns="45718"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算法的设计和结果展示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ea typeface="宋体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216321" y="1799500"/>
            <a:ext cx="431689" cy="1854679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  <a:ea typeface="华文楷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rot="10800000">
            <a:off x="1155568" y="1704606"/>
            <a:ext cx="492443" cy="17597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TrainingData</a:t>
            </a:r>
            <a:endParaRPr lang="zh-CN" alt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216321" y="3917699"/>
            <a:ext cx="431689" cy="1200329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36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  <a:ea typeface="华文楷体" pitchFamily="2" charset="-122"/>
            </a:endParaRPr>
          </a:p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  <a:ea typeface="华文楷体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 rot="10800000">
            <a:off x="1155569" y="4038466"/>
            <a:ext cx="492443" cy="10795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TestData</a:t>
            </a:r>
            <a:endParaRPr lang="zh-CN" alt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718590" y="1799500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716368" y="2182507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718590" y="2572951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16368" y="2963395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716368" y="3346402"/>
            <a:ext cx="914400" cy="307777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predict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20811" y="1430168"/>
            <a:ext cx="99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odel1</a:t>
            </a:r>
            <a:endParaRPr lang="zh-CN" alt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2676579" y="1799500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674357" y="2182507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676579" y="2572951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674357" y="2963395"/>
            <a:ext cx="914400" cy="307777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predict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674357" y="3346402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78800" y="1430168"/>
            <a:ext cx="99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Model2</a:t>
            </a:r>
            <a:endParaRPr lang="zh-CN" alt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3634568" y="1799500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632346" y="2182507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3634568" y="2572951"/>
            <a:ext cx="914400" cy="307777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predict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632346" y="2963395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632346" y="3346402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636789" y="1430168"/>
            <a:ext cx="99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Model3</a:t>
            </a:r>
            <a:endParaRPr lang="zh-CN" alt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595890" y="1799500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4593668" y="2182507"/>
            <a:ext cx="914400" cy="307777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predict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4595890" y="2572951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593668" y="2963395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4593668" y="3346402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598111" y="1430168"/>
            <a:ext cx="99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Model4</a:t>
            </a:r>
            <a:endParaRPr lang="zh-CN" alt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5561655" y="1799500"/>
            <a:ext cx="914400" cy="307777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predict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5559433" y="2182507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5561655" y="2572951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5559433" y="2963395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559433" y="3346402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563876" y="1430168"/>
            <a:ext cx="99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Model5</a:t>
            </a:r>
            <a:endParaRPr lang="zh-CN" alt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6823334" y="1799500"/>
            <a:ext cx="914400" cy="307777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predict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6821112" y="2182507"/>
            <a:ext cx="914400" cy="307777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predict</a:t>
            </a:r>
            <a:endParaRPr lang="zh-CN" altLang="en-US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823334" y="2572951"/>
            <a:ext cx="914400" cy="307777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predict</a:t>
            </a:r>
            <a:endParaRPr lang="zh-CN" altLang="en-US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821112" y="2963395"/>
            <a:ext cx="914400" cy="307777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predict</a:t>
            </a:r>
            <a:endParaRPr lang="zh-CN" altLang="en-US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6821112" y="3346402"/>
            <a:ext cx="914400" cy="307777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predict</a:t>
            </a:r>
            <a:endParaRPr lang="zh-CN" altLang="en-US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825555" y="1430168"/>
            <a:ext cx="140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New feature</a:t>
            </a:r>
            <a:endParaRPr lang="zh-CN" alt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7798943" y="1799500"/>
            <a:ext cx="431689" cy="1854679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  <a:ea typeface="华文楷体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 rot="10800000">
            <a:off x="7738190" y="1704606"/>
            <a:ext cx="492443" cy="17597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TrainingData</a:t>
            </a:r>
            <a:endParaRPr lang="zh-CN" alt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>
            <a:stCxn id="11" idx="3"/>
            <a:endCxn id="41" idx="1"/>
          </p:cNvCxnSpPr>
          <p:nvPr/>
        </p:nvCxnSpPr>
        <p:spPr bwMode="auto">
          <a:xfrm>
            <a:off x="2630768" y="3500291"/>
            <a:ext cx="4190344" cy="0"/>
          </a:xfrm>
          <a:prstGeom prst="straightConnector1">
            <a:avLst/>
          </a:prstGeom>
          <a:ln w="12700">
            <a:solidFill>
              <a:srgbClr val="00B0F0"/>
            </a:solidFill>
            <a:prstDash val="dashDot"/>
            <a:headEnd type="none" w="med" len="med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16" idx="3"/>
            <a:endCxn id="40" idx="1"/>
          </p:cNvCxnSpPr>
          <p:nvPr/>
        </p:nvCxnSpPr>
        <p:spPr bwMode="auto">
          <a:xfrm>
            <a:off x="3588757" y="3117284"/>
            <a:ext cx="3232355" cy="0"/>
          </a:xfrm>
          <a:prstGeom prst="straightConnector1">
            <a:avLst/>
          </a:prstGeom>
          <a:ln w="12700">
            <a:solidFill>
              <a:srgbClr val="00B0F0"/>
            </a:solidFill>
            <a:prstDash val="dashDot"/>
            <a:headEnd type="none" w="med" len="med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1" idx="3"/>
            <a:endCxn id="39" idx="1"/>
          </p:cNvCxnSpPr>
          <p:nvPr/>
        </p:nvCxnSpPr>
        <p:spPr bwMode="auto">
          <a:xfrm>
            <a:off x="4548968" y="2726840"/>
            <a:ext cx="2274366" cy="0"/>
          </a:xfrm>
          <a:prstGeom prst="straightConnector1">
            <a:avLst/>
          </a:prstGeom>
          <a:ln w="12700">
            <a:solidFill>
              <a:srgbClr val="00B0F0"/>
            </a:solidFill>
            <a:prstDash val="dashDot"/>
            <a:headEnd type="none" w="med" len="med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26" idx="3"/>
            <a:endCxn id="38" idx="1"/>
          </p:cNvCxnSpPr>
          <p:nvPr/>
        </p:nvCxnSpPr>
        <p:spPr bwMode="auto">
          <a:xfrm>
            <a:off x="5508068" y="2336396"/>
            <a:ext cx="1313044" cy="0"/>
          </a:xfrm>
          <a:prstGeom prst="straightConnector1">
            <a:avLst/>
          </a:prstGeom>
          <a:ln w="12700">
            <a:solidFill>
              <a:srgbClr val="00B0F0"/>
            </a:solidFill>
            <a:prstDash val="dashDot"/>
            <a:headEnd type="none" w="med" len="med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1" idx="3"/>
            <a:endCxn id="37" idx="1"/>
          </p:cNvCxnSpPr>
          <p:nvPr/>
        </p:nvCxnSpPr>
        <p:spPr bwMode="auto">
          <a:xfrm>
            <a:off x="6476055" y="1953389"/>
            <a:ext cx="347279" cy="0"/>
          </a:xfrm>
          <a:prstGeom prst="straightConnector1">
            <a:avLst/>
          </a:prstGeom>
          <a:ln w="12700">
            <a:solidFill>
              <a:srgbClr val="00B0F0"/>
            </a:solidFill>
            <a:prstDash val="dashDot"/>
            <a:headEnd type="none" w="med" len="med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 bwMode="auto">
          <a:xfrm>
            <a:off x="1708762" y="3948477"/>
            <a:ext cx="914400" cy="1169551"/>
          </a:xfrm>
          <a:prstGeom prst="rect">
            <a:avLst/>
          </a:prstGeom>
          <a:solidFill>
            <a:srgbClr val="8A0FB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Predict</a:t>
            </a: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2674357" y="3934805"/>
            <a:ext cx="914400" cy="1169551"/>
          </a:xfrm>
          <a:prstGeom prst="rect">
            <a:avLst/>
          </a:prstGeom>
          <a:solidFill>
            <a:srgbClr val="8A0FB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Predict</a:t>
            </a: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32346" y="3934805"/>
            <a:ext cx="914400" cy="1169551"/>
          </a:xfrm>
          <a:prstGeom prst="rect">
            <a:avLst/>
          </a:prstGeom>
          <a:solidFill>
            <a:srgbClr val="8A0FB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Predict</a:t>
            </a: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4590335" y="3934805"/>
            <a:ext cx="914400" cy="1169551"/>
          </a:xfrm>
          <a:prstGeom prst="rect">
            <a:avLst/>
          </a:prstGeom>
          <a:solidFill>
            <a:srgbClr val="8A0FB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Predict</a:t>
            </a: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5561655" y="3934805"/>
            <a:ext cx="914400" cy="1169551"/>
          </a:xfrm>
          <a:prstGeom prst="rect">
            <a:avLst/>
          </a:prstGeom>
          <a:solidFill>
            <a:srgbClr val="8A0FB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Predict</a:t>
            </a: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777956" y="5096985"/>
            <a:ext cx="77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fold1</a:t>
            </a:r>
            <a:endParaRPr lang="zh-CN" alt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706368" y="5095304"/>
            <a:ext cx="77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fold2</a:t>
            </a:r>
            <a:endParaRPr lang="zh-CN" alt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660173" y="5095304"/>
            <a:ext cx="77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fold3</a:t>
            </a:r>
            <a:endParaRPr lang="zh-CN" alt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659529" y="5092773"/>
            <a:ext cx="77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fold4</a:t>
            </a:r>
            <a:endParaRPr lang="zh-CN" alt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625871" y="5095304"/>
            <a:ext cx="77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fold5</a:t>
            </a:r>
            <a:endParaRPr lang="zh-CN" alt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6825555" y="3934804"/>
            <a:ext cx="914400" cy="1169551"/>
          </a:xfrm>
          <a:prstGeom prst="rect">
            <a:avLst/>
          </a:prstGeom>
          <a:solidFill>
            <a:srgbClr val="8A0FB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Predict</a:t>
            </a: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7798943" y="3930069"/>
            <a:ext cx="431689" cy="1200329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36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  <a:ea typeface="华文楷体" pitchFamily="2" charset="-122"/>
            </a:endParaRPr>
          </a:p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  <a:ea typeface="华文楷体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 rot="10800000">
            <a:off x="7738191" y="4050836"/>
            <a:ext cx="492443" cy="10795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TestData</a:t>
            </a:r>
            <a:endParaRPr lang="zh-CN" alt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直接箭头连接符 62"/>
          <p:cNvCxnSpPr>
            <a:stCxn id="54" idx="3"/>
            <a:endCxn id="60" idx="1"/>
          </p:cNvCxnSpPr>
          <p:nvPr/>
        </p:nvCxnSpPr>
        <p:spPr bwMode="auto">
          <a:xfrm flipV="1">
            <a:off x="6476055" y="4519580"/>
            <a:ext cx="349500" cy="1"/>
          </a:xfrm>
          <a:prstGeom prst="straightConnector1">
            <a:avLst/>
          </a:prstGeom>
          <a:ln w="12700">
            <a:solidFill>
              <a:srgbClr val="00B0F0"/>
            </a:solidFill>
            <a:prstDash val="dashDot"/>
            <a:headEnd type="none" w="med" len="med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6423247" y="4225476"/>
            <a:ext cx="497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endParaRPr lang="zh-CN" altLang="en-US" sz="14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直接连接符 64"/>
          <p:cNvCxnSpPr/>
          <p:nvPr/>
        </p:nvCxnSpPr>
        <p:spPr bwMode="auto">
          <a:xfrm>
            <a:off x="626724" y="1430168"/>
            <a:ext cx="9380284" cy="0"/>
          </a:xfrm>
          <a:prstGeom prst="line">
            <a:avLst/>
          </a:prstGeom>
          <a:ln w="19050">
            <a:solidFill>
              <a:srgbClr val="B8E7F9"/>
            </a:solidFill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 bwMode="auto">
          <a:xfrm>
            <a:off x="8462879" y="1049006"/>
            <a:ext cx="0" cy="5080958"/>
          </a:xfrm>
          <a:prstGeom prst="line">
            <a:avLst/>
          </a:prstGeom>
          <a:ln w="19050">
            <a:solidFill>
              <a:srgbClr val="B8E7F9"/>
            </a:solidFill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3534855" y="998646"/>
            <a:ext cx="2387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Layer1</a:t>
            </a:r>
            <a:endParaRPr lang="zh-CN" altLang="en-US" sz="20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984411" y="1005707"/>
            <a:ext cx="2387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Layer2</a:t>
            </a:r>
            <a:endParaRPr lang="zh-CN" altLang="en-US" sz="20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8711322" y="1803331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8709100" y="2186338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8711322" y="2576782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8709100" y="2967226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8709100" y="3350233"/>
            <a:ext cx="914400" cy="30777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learn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542305" y="1425379"/>
            <a:ext cx="127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New model</a:t>
            </a:r>
            <a:endParaRPr lang="zh-CN" alt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8739680" y="3948477"/>
            <a:ext cx="914400" cy="1169551"/>
          </a:xfrm>
          <a:prstGeom prst="rect">
            <a:avLst/>
          </a:prstGeom>
          <a:solidFill>
            <a:srgbClr val="8A0FB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Predict</a:t>
            </a: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6" name="直接箭头连接符 75"/>
          <p:cNvCxnSpPr>
            <a:stCxn id="75" idx="1"/>
            <a:endCxn id="61" idx="3"/>
          </p:cNvCxnSpPr>
          <p:nvPr/>
        </p:nvCxnSpPr>
        <p:spPr bwMode="auto">
          <a:xfrm flipH="1" flipV="1">
            <a:off x="8230632" y="4530234"/>
            <a:ext cx="509048" cy="3019"/>
          </a:xfrm>
          <a:prstGeom prst="straightConnector1">
            <a:avLst/>
          </a:prstGeom>
          <a:ln w="12700">
            <a:solidFill>
              <a:srgbClr val="00B0F0"/>
            </a:solidFill>
            <a:prstDash val="dashDot"/>
            <a:headEnd type="none" w="med" len="med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 rot="16200000">
            <a:off x="5136454" y="4282611"/>
            <a:ext cx="523216" cy="31714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smtClean="0">
                <a:solidFill>
                  <a:srgbClr val="00F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模型融合</a:t>
            </a:r>
            <a:r>
              <a:rPr lang="en-US" altLang="zh-CN" sz="2800" smtClean="0">
                <a:solidFill>
                  <a:srgbClr val="00F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Stacking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F0D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20573463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2"/>
          <p:cNvSpPr txBox="1">
            <a:spLocks noGrp="1"/>
          </p:cNvSpPr>
          <p:nvPr>
            <p:ph type="body" sz="quarter" idx="4294967295"/>
          </p:nvPr>
        </p:nvSpPr>
        <p:spPr>
          <a:xfrm>
            <a:off x="422714" y="225240"/>
            <a:ext cx="7131637" cy="619128"/>
          </a:xfrm>
          <a:prstGeom prst="rect">
            <a:avLst/>
          </a:prstGeom>
          <a:noFill/>
          <a:ln>
            <a:noFill/>
            <a:miter lim="400000"/>
          </a:ln>
        </p:spPr>
        <p:txBody>
          <a:bodyPr lIns="45718" tIns="45718" rIns="45718" bIns="45718"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算法的设计和结果展示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ea typeface="宋体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14" y="1348414"/>
            <a:ext cx="5098291" cy="3555732"/>
          </a:xfrm>
          <a:prstGeom prst="rect">
            <a:avLst/>
          </a:prstGeom>
        </p:spPr>
      </p:pic>
      <p:pic>
        <p:nvPicPr>
          <p:cNvPr id="6" name="图片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70956" y="1348414"/>
            <a:ext cx="5097021" cy="35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578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2"/>
          <p:cNvSpPr txBox="1">
            <a:spLocks noGrp="1"/>
          </p:cNvSpPr>
          <p:nvPr>
            <p:ph type="body" sz="quarter" idx="4294967295"/>
          </p:nvPr>
        </p:nvSpPr>
        <p:spPr>
          <a:xfrm>
            <a:off x="422714" y="225240"/>
            <a:ext cx="7131637" cy="619128"/>
          </a:xfrm>
          <a:prstGeom prst="rect">
            <a:avLst/>
          </a:prstGeom>
          <a:noFill/>
          <a:ln>
            <a:noFill/>
            <a:miter lim="400000"/>
          </a:ln>
        </p:spPr>
        <p:txBody>
          <a:bodyPr lIns="45718" tIns="45718" rIns="45718" bIns="45718"/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88" y="1423361"/>
            <a:ext cx="1714059" cy="234638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721272" y="3990773"/>
            <a:ext cx="2413690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DengXian"/>
              </a:rPr>
              <a:t>杨航锋（队长）</a:t>
            </a:r>
            <a:endParaRPr kumimoji="0" lang="en-US" altLang="zh-CN" b="1" i="0" u="none" strike="noStrike" cap="none" spc="0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DengXian"/>
              </a:rPr>
              <a:t>广州大学</a:t>
            </a:r>
            <a:endParaRPr kumimoji="0" lang="en-US" altLang="zh-CN" b="1" i="0" u="none" strike="noStrike" cap="none" spc="0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DengXian"/>
              </a:rPr>
              <a:t>方滨兴院士班</a:t>
            </a:r>
            <a:endParaRPr kumimoji="0" lang="en-US" altLang="zh-CN" b="1" i="0" u="none" strike="noStrike" cap="none" spc="0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DengXian"/>
              </a:rPr>
              <a:t>研二在读</a:t>
            </a:r>
            <a:endParaRPr kumimoji="0" lang="zh-CN" altLang="en-US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42" y="1423360"/>
            <a:ext cx="1798337" cy="2346386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71629" y="3990772"/>
            <a:ext cx="2270916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李树栋</a:t>
            </a:r>
            <a:endParaRPr kumimoji="0" lang="en-US" altLang="zh-CN" b="1" i="0" u="none" strike="noStrike" cap="none" spc="0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广州大学</a:t>
            </a:r>
            <a:endParaRPr kumimoji="0" lang="en-US" altLang="zh-CN" b="1" i="0" u="none" strike="noStrike" cap="none" spc="0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副教授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DengXian"/>
              </a:rPr>
              <a:t>指导老师</a:t>
            </a:r>
            <a:endParaRPr kumimoji="0" lang="zh-CN" altLang="en-US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</p:txBody>
      </p:sp>
      <p:pic>
        <p:nvPicPr>
          <p:cNvPr id="1026" name="Picture 2" descr="undefin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523" y="1423361"/>
            <a:ext cx="161925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9413690" y="3990771"/>
            <a:ext cx="2270916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田志宏</a:t>
            </a:r>
            <a:endParaRPr kumimoji="0" lang="en-US" altLang="zh-CN" b="1" i="0" u="none" strike="noStrike" cap="none" spc="0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广州大学</a:t>
            </a:r>
            <a:endParaRPr kumimoji="0" lang="en-US" altLang="zh-CN" b="1" i="0" u="none" strike="noStrike" cap="none" spc="0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教授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DengXian"/>
              </a:rPr>
              <a:t>指导老师</a:t>
            </a:r>
            <a:endParaRPr kumimoji="0" lang="zh-CN" altLang="en-US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2993620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2"/>
          <p:cNvSpPr txBox="1">
            <a:spLocks noGrp="1"/>
          </p:cNvSpPr>
          <p:nvPr>
            <p:ph type="body" sz="quarter" idx="4294967295"/>
          </p:nvPr>
        </p:nvSpPr>
        <p:spPr>
          <a:xfrm>
            <a:off x="422714" y="225240"/>
            <a:ext cx="7131637" cy="619128"/>
          </a:xfrm>
          <a:prstGeom prst="rect">
            <a:avLst/>
          </a:prstGeom>
          <a:noFill/>
          <a:ln>
            <a:noFill/>
            <a:miter lim="400000"/>
          </a:ln>
        </p:spPr>
        <p:txBody>
          <a:bodyPr lIns="45718" tIns="45718" rIns="45718" bIns="45718"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方案小结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ea typeface="宋体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116" y="2486514"/>
            <a:ext cx="5015246" cy="35864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48906" y="1052422"/>
            <a:ext cx="9627079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DengXian"/>
              </a:rPr>
              <a:t>1</a:t>
            </a:r>
            <a:r>
              <a:rPr kumimoji="0" lang="zh-CN" altLang="en-US" sz="24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DengXian"/>
              </a:rPr>
              <a:t>、特征工程简单，普适性很强，适用于</a:t>
            </a:r>
            <a:r>
              <a:rPr lang="en-US" altLang="zh-CN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</a:t>
            </a:r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文件、</a:t>
            </a:r>
            <a:r>
              <a:rPr lang="en-US" altLang="zh-CN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ELF</a:t>
            </a:r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文件、</a:t>
            </a:r>
            <a:r>
              <a:rPr lang="en-US" altLang="zh-CN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dll</a:t>
            </a:r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文件等多种恶意代码存在的形式；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8905" y="1898844"/>
            <a:ext cx="9627079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4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DengXian"/>
              </a:rPr>
              <a:t>、模型设计简单，搭配上述特征工程训练、推理速度超快</a:t>
            </a:r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，而且效果良好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28236133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标题 2"/>
          <p:cNvSpPr txBox="1"/>
          <p:nvPr/>
        </p:nvSpPr>
        <p:spPr>
          <a:xfrm>
            <a:off x="5247902" y="3079741"/>
            <a:ext cx="3682721" cy="70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44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/>
              <a:t>可</a:t>
            </a:r>
            <a:r>
              <a:rPr lang="zh-CN" altLang="en-US" smtClean="0"/>
              <a:t>改进的方向</a:t>
            </a:r>
            <a:endParaRPr/>
          </a:p>
        </p:txBody>
      </p:sp>
      <p:sp>
        <p:nvSpPr>
          <p:cNvPr id="1276" name="标题 2"/>
          <p:cNvSpPr txBox="1"/>
          <p:nvPr/>
        </p:nvSpPr>
        <p:spPr>
          <a:xfrm>
            <a:off x="3358367" y="2994991"/>
            <a:ext cx="1477724" cy="942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6000" b="1">
                <a:solidFill>
                  <a:srgbClr val="47B5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04</a:t>
            </a:r>
          </a:p>
        </p:txBody>
      </p:sp>
      <p:sp>
        <p:nvSpPr>
          <p:cNvPr id="1277" name="直线连接符 11"/>
          <p:cNvSpPr/>
          <p:nvPr/>
        </p:nvSpPr>
        <p:spPr>
          <a:xfrm>
            <a:off x="4730984" y="3105646"/>
            <a:ext cx="2" cy="649918"/>
          </a:xfrm>
          <a:prstGeom prst="line">
            <a:avLst/>
          </a:prstGeom>
          <a:ln w="25400">
            <a:solidFill>
              <a:srgbClr val="47B55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文本占位符 7"/>
          <p:cNvSpPr txBox="1">
            <a:spLocks noGrp="1"/>
          </p:cNvSpPr>
          <p:nvPr>
            <p:ph type="body" sz="quarter" idx="1"/>
          </p:nvPr>
        </p:nvSpPr>
        <p:spPr>
          <a:xfrm>
            <a:off x="422713" y="225240"/>
            <a:ext cx="7542973" cy="619128"/>
          </a:xfrm>
          <a:prstGeom prst="rect">
            <a:avLst/>
          </a:prstGeo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改进的方向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2941" y="1399082"/>
            <a:ext cx="3579962" cy="1938988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通过对</a:t>
            </a:r>
            <a:r>
              <a:rPr kumimoji="0" lang="zh-CN" altLang="en-US" sz="24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DengXian"/>
              </a:rPr>
              <a:t>模型误报的样本分析发现，白样本中含有很多的木马程序，主办方把非挖矿程序都当作白样本提供给我们训练了。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3918167" y="2198517"/>
            <a:ext cx="783243" cy="340118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656D78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58757" y="1399082"/>
            <a:ext cx="3310800" cy="120032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挖</a:t>
            </a:r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矿木马和白样本中包含的木马包含的特征存在很多重合。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87670" y="1121434"/>
            <a:ext cx="4295954" cy="252754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656D78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94855" y="2906814"/>
            <a:ext cx="3888769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DengXian"/>
              </a:rPr>
              <a:t>训练样本数目较少的情况下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9169884" y="2198517"/>
            <a:ext cx="783243" cy="340118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656D78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39387" y="1953079"/>
            <a:ext cx="1552755" cy="830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DengXian"/>
              </a:rPr>
              <a:t>容易导致过拟合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41" y="3807425"/>
            <a:ext cx="5601482" cy="212437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28536" y="5046453"/>
            <a:ext cx="1043796" cy="14664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656D78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30702" y="5328250"/>
            <a:ext cx="1219200" cy="14664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656D78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724" y="3710386"/>
            <a:ext cx="3727418" cy="24364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4" name="文本框 7"/>
          <p:cNvSpPr txBox="1"/>
          <p:nvPr/>
        </p:nvSpPr>
        <p:spPr>
          <a:xfrm>
            <a:off x="-1042897" y="2828618"/>
            <a:ext cx="9197794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 spc="3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879198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椭圆 60"/>
          <p:cNvSpPr/>
          <p:nvPr/>
        </p:nvSpPr>
        <p:spPr>
          <a:xfrm>
            <a:off x="2020872" y="2419162"/>
            <a:ext cx="1940868" cy="1940868"/>
          </a:xfrm>
          <a:prstGeom prst="ellipse">
            <a:avLst/>
          </a:prstGeom>
          <a:noFill/>
          <a:ln w="9525" cap="flat" cmpd="sng" algn="ctr">
            <a:gradFill>
              <a:gsLst>
                <a:gs pos="100000">
                  <a:srgbClr val="138F81"/>
                </a:gs>
                <a:gs pos="0">
                  <a:srgbClr val="19BAA9"/>
                </a:gs>
              </a:gsLst>
              <a:lin ang="2700000" scaled="0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 flip="none" rotWithShape="1">
                <a:gsLst>
                  <a:gs pos="0">
                    <a:sysClr val="window" lastClr="FFFFFF">
                      <a:shade val="30000"/>
                      <a:satMod val="115000"/>
                    </a:sysClr>
                  </a:gs>
                  <a:gs pos="50000">
                    <a:sysClr val="window" lastClr="FFFFFF">
                      <a:shade val="67500"/>
                      <a:satMod val="115000"/>
                    </a:sysClr>
                  </a:gs>
                  <a:gs pos="100000">
                    <a:sysClr val="window" lastClr="FFFFFF">
                      <a:shade val="100000"/>
                      <a:satMod val="115000"/>
                    </a:sys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64688" y="4614525"/>
            <a:ext cx="2007046" cy="2007046"/>
          </a:xfrm>
          <a:prstGeom prst="ellipse">
            <a:avLst/>
          </a:prstGeom>
          <a:noFill/>
          <a:ln w="9525" cap="flat" cmpd="sng" algn="ctr">
            <a:gradFill>
              <a:gsLst>
                <a:gs pos="100000">
                  <a:srgbClr val="89A13D"/>
                </a:gs>
                <a:gs pos="0">
                  <a:srgbClr val="B2D138"/>
                </a:gs>
              </a:gsLst>
              <a:lin ang="2700000" scaled="0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 flip="none" rotWithShape="1">
                <a:gsLst>
                  <a:gs pos="0">
                    <a:sysClr val="window" lastClr="FFFFFF">
                      <a:shade val="30000"/>
                      <a:satMod val="115000"/>
                    </a:sysClr>
                  </a:gs>
                  <a:gs pos="50000">
                    <a:sysClr val="window" lastClr="FFFFFF">
                      <a:shade val="67500"/>
                      <a:satMod val="115000"/>
                    </a:sysClr>
                  </a:gs>
                  <a:gs pos="100000">
                    <a:sysClr val="window" lastClr="FFFFFF">
                      <a:shade val="100000"/>
                      <a:satMod val="115000"/>
                    </a:sys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207429" y="2094245"/>
            <a:ext cx="802258" cy="802258"/>
          </a:xfrm>
          <a:prstGeom prst="ellipse">
            <a:avLst/>
          </a:prstGeom>
          <a:noFill/>
          <a:ln w="9525" cap="flat" cmpd="sng" algn="ctr">
            <a:gradFill>
              <a:gsLst>
                <a:gs pos="100000">
                  <a:srgbClr val="E33F24"/>
                </a:gs>
                <a:gs pos="0">
                  <a:srgbClr val="F26434"/>
                </a:gs>
              </a:gsLst>
              <a:lin ang="2700000" scaled="0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 flip="none" rotWithShape="1">
                <a:gsLst>
                  <a:gs pos="0">
                    <a:sysClr val="window" lastClr="FFFFFF">
                      <a:shade val="30000"/>
                      <a:satMod val="115000"/>
                    </a:sysClr>
                  </a:gs>
                  <a:gs pos="50000">
                    <a:sysClr val="window" lastClr="FFFFFF">
                      <a:shade val="67500"/>
                      <a:satMod val="115000"/>
                    </a:sysClr>
                  </a:gs>
                  <a:gs pos="100000">
                    <a:sysClr val="window" lastClr="FFFFFF">
                      <a:shade val="100000"/>
                      <a:satMod val="115000"/>
                    </a:sys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4" name="TextBox 23"/>
          <p:cNvSpPr txBox="1"/>
          <p:nvPr/>
        </p:nvSpPr>
        <p:spPr>
          <a:xfrm>
            <a:off x="2113472" y="2974097"/>
            <a:ext cx="1728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F0D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00F0D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F0D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F0D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4753779" y="988933"/>
            <a:ext cx="842937" cy="780363"/>
          </a:xfrm>
          <a:prstGeom prst="ellipse">
            <a:avLst/>
          </a:prstGeom>
          <a:gradFill flip="none" rotWithShape="1">
            <a:gsLst>
              <a:gs pos="90000">
                <a:srgbClr val="138F81"/>
              </a:gs>
              <a:gs pos="30000">
                <a:srgbClr val="19BAA9"/>
              </a:gs>
            </a:gsLst>
            <a:lin ang="2700000" scaled="1"/>
            <a:tileRect/>
          </a:gradFill>
          <a:ln w="25400" cap="flat" cmpd="sng" algn="ctr">
            <a:gradFill>
              <a:gsLst>
                <a:gs pos="0">
                  <a:srgbClr val="138F81"/>
                </a:gs>
                <a:gs pos="100000">
                  <a:srgbClr val="19BAA9"/>
                </a:gs>
              </a:gsLst>
              <a:lin ang="5400000" scaled="0"/>
            </a:gradFill>
            <a:prstDash val="solid"/>
          </a:ln>
          <a:effectLst>
            <a:outerShdw blurRad="254000" dist="190500" dir="3540000" sx="105000" sy="105000" algn="tl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 flip="none" rotWithShape="1">
                <a:gsLst>
                  <a:gs pos="0">
                    <a:sysClr val="window" lastClr="FFFFFF">
                      <a:shade val="30000"/>
                      <a:satMod val="115000"/>
                    </a:sysClr>
                  </a:gs>
                  <a:gs pos="50000">
                    <a:sysClr val="window" lastClr="FFFFFF">
                      <a:shade val="67500"/>
                      <a:satMod val="115000"/>
                    </a:sysClr>
                  </a:gs>
                  <a:gs pos="100000">
                    <a:sysClr val="window" lastClr="FFFFFF">
                      <a:shade val="100000"/>
                      <a:satMod val="115000"/>
                    </a:sys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6" name="TextBox 25"/>
          <p:cNvSpPr txBox="1"/>
          <p:nvPr/>
        </p:nvSpPr>
        <p:spPr>
          <a:xfrm>
            <a:off x="5062496" y="1079578"/>
            <a:ext cx="215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</a:rPr>
              <a:t>1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4682043" y="2364453"/>
            <a:ext cx="842937" cy="780363"/>
          </a:xfrm>
          <a:prstGeom prst="ellipse">
            <a:avLst/>
          </a:prstGeom>
          <a:gradFill flip="none" rotWithShape="1">
            <a:gsLst>
              <a:gs pos="90000">
                <a:srgbClr val="E33F24"/>
              </a:gs>
              <a:gs pos="30000">
                <a:srgbClr val="F26434"/>
              </a:gs>
            </a:gsLst>
            <a:lin ang="2700000" scaled="1"/>
            <a:tileRect/>
          </a:gradFill>
          <a:ln w="25400" cap="flat" cmpd="sng" algn="ctr">
            <a:gradFill>
              <a:gsLst>
                <a:gs pos="0">
                  <a:srgbClr val="E33F24"/>
                </a:gs>
                <a:gs pos="100000">
                  <a:srgbClr val="F26434"/>
                </a:gs>
              </a:gsLst>
              <a:lin ang="5400000" scaled="0"/>
            </a:gradFill>
            <a:prstDash val="solid"/>
          </a:ln>
          <a:effectLst>
            <a:outerShdw blurRad="254000" dist="190500" dir="3540000" sx="105000" sy="105000" algn="tl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 flip="none" rotWithShape="1">
                <a:gsLst>
                  <a:gs pos="0">
                    <a:sysClr val="window" lastClr="FFFFFF">
                      <a:shade val="30000"/>
                      <a:satMod val="115000"/>
                    </a:sysClr>
                  </a:gs>
                  <a:gs pos="50000">
                    <a:sysClr val="window" lastClr="FFFFFF">
                      <a:shade val="67500"/>
                      <a:satMod val="115000"/>
                    </a:sysClr>
                  </a:gs>
                  <a:gs pos="100000">
                    <a:sysClr val="window" lastClr="FFFFFF">
                      <a:shade val="100000"/>
                      <a:satMod val="115000"/>
                    </a:sys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8" name="TextBox 27"/>
          <p:cNvSpPr txBox="1"/>
          <p:nvPr/>
        </p:nvSpPr>
        <p:spPr>
          <a:xfrm>
            <a:off x="4990760" y="2455098"/>
            <a:ext cx="215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</a:rPr>
              <a:t>2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4671669" y="3739973"/>
            <a:ext cx="842937" cy="780363"/>
          </a:xfrm>
          <a:prstGeom prst="ellipse">
            <a:avLst/>
          </a:prstGeom>
          <a:gradFill flip="none" rotWithShape="1">
            <a:gsLst>
              <a:gs pos="90000">
                <a:srgbClr val="89A13D"/>
              </a:gs>
              <a:gs pos="30000">
                <a:srgbClr val="B2D138"/>
              </a:gs>
            </a:gsLst>
            <a:lin ang="2700000" scaled="1"/>
            <a:tileRect/>
          </a:gradFill>
          <a:ln w="25400" cap="flat" cmpd="sng" algn="ctr">
            <a:gradFill>
              <a:gsLst>
                <a:gs pos="0">
                  <a:srgbClr val="89A13D"/>
                </a:gs>
                <a:gs pos="100000">
                  <a:srgbClr val="B2D138"/>
                </a:gs>
              </a:gsLst>
              <a:lin ang="5400000" scaled="0"/>
            </a:gradFill>
            <a:prstDash val="solid"/>
          </a:ln>
          <a:effectLst>
            <a:outerShdw blurRad="254000" dist="190500" dir="3540000" sx="105000" sy="105000" algn="tl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 flip="none" rotWithShape="1">
                <a:gsLst>
                  <a:gs pos="0">
                    <a:sysClr val="window" lastClr="FFFFFF">
                      <a:shade val="30000"/>
                      <a:satMod val="115000"/>
                    </a:sysClr>
                  </a:gs>
                  <a:gs pos="50000">
                    <a:sysClr val="window" lastClr="FFFFFF">
                      <a:shade val="67500"/>
                      <a:satMod val="115000"/>
                    </a:sysClr>
                  </a:gs>
                  <a:gs pos="100000">
                    <a:sysClr val="window" lastClr="FFFFFF">
                      <a:shade val="100000"/>
                      <a:satMod val="115000"/>
                    </a:sys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70" name="TextBox 29"/>
          <p:cNvSpPr txBox="1"/>
          <p:nvPr/>
        </p:nvSpPr>
        <p:spPr>
          <a:xfrm>
            <a:off x="4980386" y="3830618"/>
            <a:ext cx="215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</a:rPr>
              <a:t>3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4682043" y="5115493"/>
            <a:ext cx="842937" cy="780363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 cap="flat" cmpd="sng" algn="ctr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  <a:prstDash val="solid"/>
          </a:ln>
          <a:effectLst>
            <a:outerShdw blurRad="254000" dist="190500" dir="3540000" sx="105000" sy="105000" algn="tl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 flip="none" rotWithShape="1">
                <a:gsLst>
                  <a:gs pos="0">
                    <a:sysClr val="window" lastClr="FFFFFF">
                      <a:shade val="30000"/>
                      <a:satMod val="115000"/>
                    </a:sysClr>
                  </a:gs>
                  <a:gs pos="50000">
                    <a:sysClr val="window" lastClr="FFFFFF">
                      <a:shade val="67500"/>
                      <a:satMod val="115000"/>
                    </a:sysClr>
                  </a:gs>
                  <a:gs pos="100000">
                    <a:sysClr val="window" lastClr="FFFFFF">
                      <a:shade val="100000"/>
                      <a:satMod val="115000"/>
                    </a:sys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72" name="TextBox 31"/>
          <p:cNvSpPr txBox="1"/>
          <p:nvPr/>
        </p:nvSpPr>
        <p:spPr>
          <a:xfrm>
            <a:off x="4990760" y="5206138"/>
            <a:ext cx="215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</a:rPr>
              <a:t>4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990302" y="1089085"/>
            <a:ext cx="2696498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赛题背景介绍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Impact" panose="020B0806030902050204" pitchFamily="34" charset="0"/>
              <a:ea typeface="宋体" charset="-122"/>
              <a:cs typeface="Arial" panose="020B0604020202020204" pitchFamily="34" charset="0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2236797" y="5313274"/>
            <a:ext cx="1296144" cy="1296144"/>
          </a:xfrm>
          <a:prstGeom prst="ellipse">
            <a:avLst/>
          </a:prstGeom>
          <a:noFill/>
          <a:ln w="9525" cap="flat" cmpd="sng" algn="ctr">
            <a:gradFill>
              <a:gsLst>
                <a:gs pos="100000">
                  <a:srgbClr val="108692"/>
                </a:gs>
                <a:gs pos="0">
                  <a:srgbClr val="16B2C1"/>
                </a:gs>
              </a:gsLst>
              <a:lin ang="2700000" scaled="0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 flip="none" rotWithShape="1">
                <a:gsLst>
                  <a:gs pos="0">
                    <a:sysClr val="window" lastClr="FFFFFF">
                      <a:shade val="30000"/>
                      <a:satMod val="115000"/>
                    </a:sysClr>
                  </a:gs>
                  <a:gs pos="50000">
                    <a:sysClr val="window" lastClr="FFFFFF">
                      <a:shade val="67500"/>
                      <a:satMod val="115000"/>
                    </a:sysClr>
                  </a:gs>
                  <a:gs pos="100000">
                    <a:sysClr val="window" lastClr="FFFFFF">
                      <a:shade val="100000"/>
                      <a:satMod val="115000"/>
                    </a:sys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3842082" y="5067583"/>
            <a:ext cx="347246" cy="347246"/>
          </a:xfrm>
          <a:prstGeom prst="ellipse">
            <a:avLst/>
          </a:prstGeom>
          <a:noFill/>
          <a:ln w="9525" cap="flat" cmpd="sng" algn="ctr">
            <a:gradFill>
              <a:gsLst>
                <a:gs pos="100000">
                  <a:srgbClr val="E33F24"/>
                </a:gs>
                <a:gs pos="0">
                  <a:srgbClr val="F26434"/>
                </a:gs>
              </a:gsLst>
              <a:lin ang="2700000" scaled="0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 flip="none" rotWithShape="1">
                <a:gsLst>
                  <a:gs pos="0">
                    <a:sysClr val="window" lastClr="FFFFFF">
                      <a:shade val="30000"/>
                      <a:satMod val="115000"/>
                    </a:sysClr>
                  </a:gs>
                  <a:gs pos="50000">
                    <a:sysClr val="window" lastClr="FFFFFF">
                      <a:shade val="67500"/>
                      <a:satMod val="115000"/>
                    </a:sysClr>
                  </a:gs>
                  <a:gs pos="100000">
                    <a:sysClr val="window" lastClr="FFFFFF">
                      <a:shade val="100000"/>
                      <a:satMod val="115000"/>
                    </a:sys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9463158" y="5375248"/>
            <a:ext cx="1172196" cy="1172196"/>
          </a:xfrm>
          <a:prstGeom prst="ellipse">
            <a:avLst/>
          </a:prstGeom>
          <a:noFill/>
          <a:ln w="9525" cap="flat" cmpd="sng" algn="ctr">
            <a:gradFill>
              <a:gsLst>
                <a:gs pos="100000">
                  <a:srgbClr val="E33F24"/>
                </a:gs>
                <a:gs pos="0">
                  <a:srgbClr val="F26434"/>
                </a:gs>
              </a:gsLst>
              <a:lin ang="2700000" scaled="0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 flip="none" rotWithShape="1">
                <a:gsLst>
                  <a:gs pos="0">
                    <a:sysClr val="window" lastClr="FFFFFF">
                      <a:shade val="30000"/>
                      <a:satMod val="115000"/>
                    </a:sysClr>
                  </a:gs>
                  <a:gs pos="50000">
                    <a:sysClr val="window" lastClr="FFFFFF">
                      <a:shade val="67500"/>
                      <a:satMod val="115000"/>
                    </a:sysClr>
                  </a:gs>
                  <a:gs pos="100000">
                    <a:sysClr val="window" lastClr="FFFFFF">
                      <a:shade val="100000"/>
                      <a:satMod val="115000"/>
                    </a:sys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990302" y="2547203"/>
            <a:ext cx="1944216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noProof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特征工程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Impact" panose="020B0806030902050204" pitchFamily="34" charset="0"/>
              <a:ea typeface="宋体" charset="-122"/>
              <a:cs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5990302" y="3837766"/>
            <a:ext cx="4206121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算法的设计和结果展示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Impact" panose="020B0806030902050204" pitchFamily="34" charset="0"/>
              <a:ea typeface="宋体" charset="-122"/>
              <a:cs typeface="Arial" panose="020B0604020202020204" pitchFamily="34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990302" y="5213286"/>
            <a:ext cx="2687872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320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改进的方向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Impact" panose="020B0806030902050204" pitchFamily="34" charset="0"/>
              <a:ea typeface="宋体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 p14:presetBounceEnd="58333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333">
                                          <p:cBhvr additive="base">
                                            <p:cTn id="63" dur="6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333">
                                          <p:cBhvr additive="base">
                                            <p:cTn id="64" dur="6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3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50" fill="hold"/>
                                            <p:tgtEl>
                                              <p:spTgt spid="6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3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78" dur="150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3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85" dur="15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3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15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3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15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3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106" dur="15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3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3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3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3" dur="150" fill="hold"/>
                                            <p:tgtEl>
                                              <p:spTgt spid="7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" presetID="2" presetClass="entr" presetSubtype="2" fill="hold" grpId="0" nodeType="withEffect" p14:presetBounceEnd="58333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333">
                                          <p:cBhvr additive="base">
                                            <p:cTn id="116" dur="6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333">
                                          <p:cBhvr additive="base">
                                            <p:cTn id="117" dur="6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2" presetClass="entr" presetSubtype="2" fill="hold" grpId="0" nodeType="withEffect" p14:presetBounceEnd="58333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333">
                                          <p:cBhvr additive="base">
                                            <p:cTn id="120" dur="6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333">
                                          <p:cBhvr additive="base">
                                            <p:cTn id="121" dur="6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2" presetClass="entr" presetSubtype="2" fill="hold" grpId="0" nodeType="withEffect" p14:presetBounceEnd="58333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333">
                                          <p:cBhvr additive="base">
                                            <p:cTn id="124" dur="6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333">
                                          <p:cBhvr additive="base">
                                            <p:cTn id="125" dur="6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61" grpId="1" animBg="1"/>
          <p:bldP spid="62" grpId="0" animBg="1"/>
          <p:bldP spid="62" grpId="1" animBg="1"/>
          <p:bldP spid="63" grpId="0" animBg="1"/>
          <p:bldP spid="63" grpId="1" animBg="1"/>
          <p:bldP spid="64" grpId="0"/>
          <p:bldP spid="64" grpId="1"/>
          <p:bldP spid="65" grpId="0" animBg="1"/>
          <p:bldP spid="65" grpId="1" animBg="1"/>
          <p:bldP spid="66" grpId="0"/>
          <p:bldP spid="66" grpId="1"/>
          <p:bldP spid="67" grpId="0" animBg="1"/>
          <p:bldP spid="67" grpId="1" animBg="1"/>
          <p:bldP spid="68" grpId="0"/>
          <p:bldP spid="68" grpId="1"/>
          <p:bldP spid="69" grpId="0" animBg="1"/>
          <p:bldP spid="69" grpId="1" animBg="1"/>
          <p:bldP spid="70" grpId="0"/>
          <p:bldP spid="70" grpId="1"/>
          <p:bldP spid="71" grpId="0" animBg="1"/>
          <p:bldP spid="71" grpId="1" animBg="1"/>
          <p:bldP spid="72" grpId="0"/>
          <p:bldP spid="72" grpId="1"/>
          <p:bldP spid="73" grpId="0"/>
          <p:bldP spid="77" grpId="0" animBg="1"/>
          <p:bldP spid="77" grpId="1" animBg="1"/>
          <p:bldP spid="78" grpId="0" animBg="1"/>
          <p:bldP spid="78" grpId="1" animBg="1"/>
          <p:bldP spid="79" grpId="0" animBg="1"/>
          <p:bldP spid="79" grpId="1" animBg="1"/>
          <p:bldP spid="80" grpId="0"/>
          <p:bldP spid="81" grpId="0"/>
          <p:bldP spid="8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6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6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3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50" fill="hold"/>
                                            <p:tgtEl>
                                              <p:spTgt spid="6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3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78" dur="150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3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85" dur="15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3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15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3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15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3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106" dur="15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3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3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3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3" dur="150" fill="hold"/>
                                            <p:tgtEl>
                                              <p:spTgt spid="7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6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6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0" dur="6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6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4" dur="6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6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61" grpId="1" animBg="1"/>
          <p:bldP spid="62" grpId="0" animBg="1"/>
          <p:bldP spid="62" grpId="1" animBg="1"/>
          <p:bldP spid="63" grpId="0" animBg="1"/>
          <p:bldP spid="63" grpId="1" animBg="1"/>
          <p:bldP spid="64" grpId="0"/>
          <p:bldP spid="64" grpId="1"/>
          <p:bldP spid="65" grpId="0" animBg="1"/>
          <p:bldP spid="65" grpId="1" animBg="1"/>
          <p:bldP spid="66" grpId="0"/>
          <p:bldP spid="66" grpId="1"/>
          <p:bldP spid="67" grpId="0" animBg="1"/>
          <p:bldP spid="67" grpId="1" animBg="1"/>
          <p:bldP spid="68" grpId="0"/>
          <p:bldP spid="68" grpId="1"/>
          <p:bldP spid="69" grpId="0" animBg="1"/>
          <p:bldP spid="69" grpId="1" animBg="1"/>
          <p:bldP spid="70" grpId="0"/>
          <p:bldP spid="70" grpId="1"/>
          <p:bldP spid="71" grpId="0" animBg="1"/>
          <p:bldP spid="71" grpId="1" animBg="1"/>
          <p:bldP spid="72" grpId="0"/>
          <p:bldP spid="72" grpId="1"/>
          <p:bldP spid="73" grpId="0"/>
          <p:bldP spid="77" grpId="0" animBg="1"/>
          <p:bldP spid="77" grpId="1" animBg="1"/>
          <p:bldP spid="78" grpId="0" animBg="1"/>
          <p:bldP spid="78" grpId="1" animBg="1"/>
          <p:bldP spid="79" grpId="0" animBg="1"/>
          <p:bldP spid="79" grpId="1" animBg="1"/>
          <p:bldP spid="80" grpId="0"/>
          <p:bldP spid="81" grpId="0"/>
          <p:bldP spid="8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标题 2"/>
          <p:cNvSpPr txBox="1"/>
          <p:nvPr/>
        </p:nvSpPr>
        <p:spPr>
          <a:xfrm>
            <a:off x="4810118" y="3120698"/>
            <a:ext cx="4333882" cy="70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44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/>
              <a:t>赛</a:t>
            </a:r>
            <a:r>
              <a:rPr lang="zh-CN" altLang="en-US" smtClean="0"/>
              <a:t>题背景介绍</a:t>
            </a:r>
            <a:endParaRPr/>
          </a:p>
        </p:txBody>
      </p:sp>
      <p:sp>
        <p:nvSpPr>
          <p:cNvPr id="286" name="标题 2"/>
          <p:cNvSpPr txBox="1"/>
          <p:nvPr/>
        </p:nvSpPr>
        <p:spPr>
          <a:xfrm>
            <a:off x="3017572" y="2994991"/>
            <a:ext cx="1477724" cy="942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6000" b="1">
                <a:solidFill>
                  <a:srgbClr val="47B5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01</a:t>
            </a:r>
          </a:p>
        </p:txBody>
      </p:sp>
      <p:sp>
        <p:nvSpPr>
          <p:cNvPr id="287" name="直线连接符 11"/>
          <p:cNvSpPr/>
          <p:nvPr/>
        </p:nvSpPr>
        <p:spPr>
          <a:xfrm>
            <a:off x="4390192" y="3105646"/>
            <a:ext cx="2" cy="649918"/>
          </a:xfrm>
          <a:prstGeom prst="line">
            <a:avLst/>
          </a:prstGeom>
          <a:ln w="25400">
            <a:solidFill>
              <a:srgbClr val="47B55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01080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占位符 2"/>
          <p:cNvSpPr txBox="1">
            <a:spLocks noGrp="1"/>
          </p:cNvSpPr>
          <p:nvPr>
            <p:ph type="body" sz="quarter" idx="4294967295"/>
          </p:nvPr>
        </p:nvSpPr>
        <p:spPr>
          <a:xfrm>
            <a:off x="422714" y="225240"/>
            <a:ext cx="7131637" cy="619128"/>
          </a:xfrm>
          <a:prstGeom prst="rect">
            <a:avLst/>
          </a:prstGeom>
          <a:noFill/>
          <a:ln>
            <a:noFill/>
            <a:miter lim="400000"/>
          </a:ln>
        </p:spPr>
        <p:txBody>
          <a:bodyPr lIns="45718" tIns="45718" rIns="45718" bIns="45718"/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赛题背景介绍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9123" y="841923"/>
            <a:ext cx="10072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冬奥会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间各类体育赛事一票难求，暗网中出现了很多高价倒卖门票的不法行为，一度使得虚拟货币市场交易十分火爆，挖矿型恶意代码的数量也呈爆发式增长，不少个人用户、企业用户受到感染，沦为免费矿工。为对抗挖矿木马，需要针对近期互联网上流行的恶意软件进行深入分析，研究并设计挖矿型恶意代码的检测方法，保卫广大用户的财产安全！</a:t>
            </a:r>
          </a:p>
        </p:txBody>
      </p:sp>
      <p:sp>
        <p:nvSpPr>
          <p:cNvPr id="5" name="右箭头 4"/>
          <p:cNvSpPr/>
          <p:nvPr/>
        </p:nvSpPr>
        <p:spPr>
          <a:xfrm>
            <a:off x="6783727" y="3751044"/>
            <a:ext cx="1363790" cy="37238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656D78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97536" y="2967741"/>
            <a:ext cx="2105921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1" i="0" u="none" strike="noStrike" cap="none" spc="0" normalizeH="0" baseline="0" smtClean="0">
                <a:ln>
                  <a:noFill/>
                </a:ln>
                <a:solidFill>
                  <a:srgbClr val="00F0D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DengXian"/>
              </a:rPr>
              <a:t>是否为</a:t>
            </a:r>
            <a:r>
              <a:rPr lang="zh-CN" altLang="en-US" sz="4000" b="1">
                <a:solidFill>
                  <a:srgbClr val="00F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挖</a:t>
            </a:r>
            <a:r>
              <a:rPr lang="zh-CN" altLang="en-US" sz="4000" b="1" smtClean="0">
                <a:solidFill>
                  <a:srgbClr val="00F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矿木马？</a:t>
            </a: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F0D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62092" y="3461327"/>
            <a:ext cx="221284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67" y="2596249"/>
            <a:ext cx="5397367" cy="295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171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标题 2"/>
          <p:cNvSpPr txBox="1"/>
          <p:nvPr/>
        </p:nvSpPr>
        <p:spPr>
          <a:xfrm>
            <a:off x="5526675" y="3115532"/>
            <a:ext cx="2608754" cy="70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4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/>
              <a:t>特征工程</a:t>
            </a:r>
            <a:endParaRPr/>
          </a:p>
        </p:txBody>
      </p:sp>
      <p:sp>
        <p:nvSpPr>
          <p:cNvPr id="304" name="标题 2"/>
          <p:cNvSpPr txBox="1"/>
          <p:nvPr/>
        </p:nvSpPr>
        <p:spPr>
          <a:xfrm>
            <a:off x="3807283" y="2994991"/>
            <a:ext cx="1477724" cy="942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6000" b="1">
                <a:solidFill>
                  <a:srgbClr val="47B55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02</a:t>
            </a:r>
          </a:p>
        </p:txBody>
      </p:sp>
      <p:sp>
        <p:nvSpPr>
          <p:cNvPr id="305" name="直线连接符 11"/>
          <p:cNvSpPr/>
          <p:nvPr/>
        </p:nvSpPr>
        <p:spPr>
          <a:xfrm>
            <a:off x="5179900" y="3105646"/>
            <a:ext cx="2" cy="649918"/>
          </a:xfrm>
          <a:prstGeom prst="line">
            <a:avLst/>
          </a:prstGeom>
          <a:ln w="25400">
            <a:solidFill>
              <a:srgbClr val="47B55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占位符 2"/>
          <p:cNvSpPr txBox="1">
            <a:spLocks noGrp="1"/>
          </p:cNvSpPr>
          <p:nvPr>
            <p:ph type="body" sz="quarter" idx="4294967295"/>
          </p:nvPr>
        </p:nvSpPr>
        <p:spPr>
          <a:xfrm>
            <a:off x="422714" y="225240"/>
            <a:ext cx="7131637" cy="619128"/>
          </a:xfrm>
          <a:prstGeom prst="rect">
            <a:avLst/>
          </a:prstGeom>
          <a:noFill/>
          <a:ln>
            <a:noFill/>
            <a:miter lim="400000"/>
          </a:ln>
        </p:spPr>
        <p:txBody>
          <a:bodyPr lIns="45718" tIns="45718" rIns="45718" bIns="45718"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工程之数据探索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07" y="1096412"/>
            <a:ext cx="6371565" cy="426186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37894" y="1888520"/>
            <a:ext cx="4149306" cy="2677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DengXian"/>
              </a:rPr>
              <a:t>因为官方给出的数据为损坏的</a:t>
            </a:r>
            <a:r>
              <a:rPr kumimoji="0" lang="en-US" altLang="zh-CN" sz="2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DengXian"/>
              </a:rPr>
              <a:t>PE</a:t>
            </a:r>
            <a:r>
              <a:rPr kumimoji="0" lang="zh-CN" altLang="en-US" sz="2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DengXian"/>
              </a:rPr>
              <a:t>文件，故不能使用一些成熟的</a:t>
            </a:r>
            <a:r>
              <a:rPr kumimoji="0" lang="en-US" altLang="zh-CN" sz="2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DengXian"/>
              </a:rPr>
              <a:t>PE</a:t>
            </a:r>
            <a:r>
              <a:rPr kumimoji="0" lang="zh-CN" altLang="en-US" sz="2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DengXian"/>
              </a:rPr>
              <a:t>解析工具提取特征，故仅仅把</a:t>
            </a:r>
            <a:r>
              <a:rPr kumimoji="0" lang="en-US" altLang="zh-CN" sz="2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DengXian"/>
              </a:rPr>
              <a:t>PE</a:t>
            </a:r>
            <a:r>
              <a:rPr kumimoji="0" lang="zh-CN" altLang="en-US" sz="2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DengXian"/>
              </a:rPr>
              <a:t>文件当作一种二进制文件看待！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10170291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占位符 2"/>
          <p:cNvSpPr txBox="1">
            <a:spLocks noGrp="1"/>
          </p:cNvSpPr>
          <p:nvPr>
            <p:ph type="body" sz="quarter" idx="4294967295"/>
          </p:nvPr>
        </p:nvSpPr>
        <p:spPr>
          <a:xfrm>
            <a:off x="422714" y="225240"/>
            <a:ext cx="7131637" cy="619128"/>
          </a:xfrm>
          <a:prstGeom prst="rect">
            <a:avLst/>
          </a:prstGeom>
          <a:noFill/>
          <a:ln>
            <a:noFill/>
            <a:miter lim="400000"/>
          </a:ln>
        </p:spPr>
        <p:txBody>
          <a:bodyPr lIns="45718" tIns="45718" rIns="45718" bIns="45718"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工程之数据探索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20" y="1092285"/>
            <a:ext cx="4890292" cy="3160538"/>
          </a:xfrm>
          <a:prstGeom prst="rect">
            <a:avLst/>
          </a:prstGeom>
        </p:spPr>
      </p:pic>
      <p:pic>
        <p:nvPicPr>
          <p:cNvPr id="4" name="图片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05" y="1092023"/>
            <a:ext cx="4888800" cy="3160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09954" y="4480492"/>
            <a:ext cx="2372264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r>
              <a:rPr lang="zh-CN" altLang="en-US" sz="28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样本词云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35356" y="4480492"/>
            <a:ext cx="2372264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白样本词云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13420377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占位符 2"/>
          <p:cNvSpPr txBox="1">
            <a:spLocks noGrp="1"/>
          </p:cNvSpPr>
          <p:nvPr>
            <p:ph type="body" sz="quarter" idx="4294967295"/>
          </p:nvPr>
        </p:nvSpPr>
        <p:spPr>
          <a:xfrm>
            <a:off x="422714" y="225240"/>
            <a:ext cx="7131637" cy="619128"/>
          </a:xfrm>
          <a:prstGeom prst="rect">
            <a:avLst/>
          </a:prstGeom>
          <a:noFill/>
          <a:ln>
            <a:noFill/>
            <a:miter lim="400000"/>
          </a:ln>
        </p:spPr>
        <p:txBody>
          <a:bodyPr lIns="45718" tIns="45718" rIns="45718" bIns="45718"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特征工程之数据探索</a:t>
            </a:r>
          </a:p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55195" y="5866394"/>
            <a:ext cx="4983480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zh-CN" altLang="en-US" smtClean="0">
                <a:solidFill>
                  <a:srgbClr val="CC78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探索样本中黑白</a:t>
            </a:r>
            <a:r>
              <a:rPr lang="en-US" altLang="zh-CN" smtClean="0">
                <a:solidFill>
                  <a:srgbClr val="CC78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r>
              <a:rPr lang="zh-CN" altLang="en-US" smtClean="0">
                <a:solidFill>
                  <a:srgbClr val="CC78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样本包含字符串的</a:t>
            </a:r>
            <a:r>
              <a:rPr lang="zh-CN" altLang="en-US">
                <a:solidFill>
                  <a:srgbClr val="CC78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差异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656D78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06628" y="859735"/>
            <a:ext cx="2200368" cy="3277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在数据探索</a:t>
            </a:r>
            <a:r>
              <a:rPr lang="zh-CN" altLang="en-US" b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分析阶段发现，</a:t>
            </a:r>
            <a:r>
              <a:rPr lang="zh-CN" altLang="en-US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r>
              <a:rPr lang="zh-CN" altLang="en-US" b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样本包含网络、系统、读写文件之类的字符串偏多；白样本包含成功、本地、注册等相关的字符串偏多。 </a:t>
            </a:r>
            <a:endParaRPr lang="zh-CN" altLang="en-US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62" y="705702"/>
            <a:ext cx="8736504" cy="516069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06627" y="4137551"/>
            <a:ext cx="2784089" cy="1569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黑白样本中字符串分布存在显著差异！</a:t>
            </a: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655039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自定义设计方案">
  <a:themeElements>
    <a:clrScheme name="自定义设计方案">
      <a:dk1>
        <a:srgbClr val="656D78"/>
      </a:dk1>
      <a:lt1>
        <a:srgbClr val="FFFFFF"/>
      </a:lt1>
      <a:dk2>
        <a:srgbClr val="A7A7A7"/>
      </a:dk2>
      <a:lt2>
        <a:srgbClr val="535353"/>
      </a:lt2>
      <a:accent1>
        <a:srgbClr val="A4E448"/>
      </a:accent1>
      <a:accent2>
        <a:srgbClr val="8ED85D"/>
      </a:accent2>
      <a:accent3>
        <a:srgbClr val="79CC74"/>
      </a:accent3>
      <a:accent4>
        <a:srgbClr val="63C08B"/>
      </a:accent4>
      <a:accent5>
        <a:srgbClr val="4DB4A1"/>
      </a:accent5>
      <a:accent6>
        <a:srgbClr val="37A8B8"/>
      </a:accent6>
      <a:hlink>
        <a:srgbClr val="0000FF"/>
      </a:hlink>
      <a:folHlink>
        <a:srgbClr val="FF00FF"/>
      </a:folHlink>
    </a:clrScheme>
    <a:fontScheme name="自定义设计方案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656D78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656D78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4E448"/>
      </a:accent1>
      <a:accent2>
        <a:srgbClr val="8ED85D"/>
      </a:accent2>
      <a:accent3>
        <a:srgbClr val="79CC74"/>
      </a:accent3>
      <a:accent4>
        <a:srgbClr val="63C08B"/>
      </a:accent4>
      <a:accent5>
        <a:srgbClr val="4DB4A1"/>
      </a:accent5>
      <a:accent6>
        <a:srgbClr val="37A8B8"/>
      </a:accent6>
      <a:hlink>
        <a:srgbClr val="0000FF"/>
      </a:hlink>
      <a:folHlink>
        <a:srgbClr val="FF00FF"/>
      </a:folHlink>
    </a:clrScheme>
    <a:fontScheme name="自定义设计方案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656D78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656D78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665</Words>
  <Application>Microsoft Office PowerPoint</Application>
  <PresentationFormat>宽屏</PresentationFormat>
  <Paragraphs>188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Lantinghei SC Demibold</vt:lpstr>
      <vt:lpstr>DengXian</vt:lpstr>
      <vt:lpstr>DengXian Light</vt:lpstr>
      <vt:lpstr>冬青黑体简体中文 W3</vt:lpstr>
      <vt:lpstr>冬青黑体简体中文 W6</vt:lpstr>
      <vt:lpstr>华文琥珀</vt:lpstr>
      <vt:lpstr>华文楷体</vt:lpstr>
      <vt:lpstr>华文新魏</vt:lpstr>
      <vt:lpstr>宋体</vt:lpstr>
      <vt:lpstr>Microsoft YaHei</vt:lpstr>
      <vt:lpstr>Microsoft YaHei</vt:lpstr>
      <vt:lpstr>Arial</vt:lpstr>
      <vt:lpstr>Calibri</vt:lpstr>
      <vt:lpstr>Cambria Math</vt:lpstr>
      <vt:lpstr>Impact</vt:lpstr>
      <vt:lpstr>Times New Roman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郭雅倩</dc:creator>
  <cp:lastModifiedBy>杨 航锋</cp:lastModifiedBy>
  <cp:revision>97</cp:revision>
  <dcterms:modified xsi:type="dcterms:W3CDTF">2020-08-13T01:29:37Z</dcterms:modified>
</cp:coreProperties>
</file>